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  <p:sldMasterId id="2147483648" r:id="rId2"/>
    <p:sldMasterId id="2147485534" r:id="rId3"/>
    <p:sldMasterId id="2147485547" r:id="rId4"/>
  </p:sldMasterIdLst>
  <p:notesMasterIdLst>
    <p:notesMasterId r:id="rId29"/>
  </p:notesMasterIdLst>
  <p:handoutMasterIdLst>
    <p:handoutMasterId r:id="rId30"/>
  </p:handoutMasterIdLst>
  <p:sldIdLst>
    <p:sldId id="504" r:id="rId5"/>
    <p:sldId id="873" r:id="rId6"/>
    <p:sldId id="874" r:id="rId7"/>
    <p:sldId id="875" r:id="rId8"/>
    <p:sldId id="876" r:id="rId9"/>
    <p:sldId id="877" r:id="rId10"/>
    <p:sldId id="878" r:id="rId11"/>
    <p:sldId id="881" r:id="rId12"/>
    <p:sldId id="880" r:id="rId13"/>
    <p:sldId id="258" r:id="rId14"/>
    <p:sldId id="269" r:id="rId15"/>
    <p:sldId id="268" r:id="rId16"/>
    <p:sldId id="267" r:id="rId17"/>
    <p:sldId id="274" r:id="rId18"/>
    <p:sldId id="272" r:id="rId19"/>
    <p:sldId id="277" r:id="rId20"/>
    <p:sldId id="273" r:id="rId21"/>
    <p:sldId id="261" r:id="rId22"/>
    <p:sldId id="266" r:id="rId23"/>
    <p:sldId id="882" r:id="rId24"/>
    <p:sldId id="883" r:id="rId25"/>
    <p:sldId id="884" r:id="rId26"/>
    <p:sldId id="885" r:id="rId27"/>
    <p:sldId id="270" r:id="rId28"/>
  </p:sldIdLst>
  <p:sldSz cx="9144000" cy="6858000" type="screen4x3"/>
  <p:notesSz cx="6669088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CHABROUX" initials="DC" lastIdx="1" clrIdx="0">
    <p:extLst>
      <p:ext uri="{19B8F6BF-5375-455C-9EA6-DF929625EA0E}">
        <p15:presenceInfo xmlns:p15="http://schemas.microsoft.com/office/powerpoint/2012/main" userId="S-1-5-21-2719985770-4017944391-2712238093-40697" providerId="AD"/>
      </p:ext>
    </p:extLst>
  </p:cmAuthor>
  <p:cmAuthor id="2" name="Chabroux, David" initials="CD" lastIdx="4" clrIdx="1">
    <p:extLst>
      <p:ext uri="{19B8F6BF-5375-455C-9EA6-DF929625EA0E}">
        <p15:presenceInfo xmlns:p15="http://schemas.microsoft.com/office/powerpoint/2012/main" userId="Chabroux, David" providerId="None"/>
      </p:ext>
    </p:extLst>
  </p:cmAuthor>
  <p:cmAuthor id="3" name="Charline BARTHEN" initials="CB" lastIdx="1" clrIdx="2">
    <p:extLst>
      <p:ext uri="{19B8F6BF-5375-455C-9EA6-DF929625EA0E}">
        <p15:presenceInfo xmlns:p15="http://schemas.microsoft.com/office/powerpoint/2012/main" userId="S-1-5-21-2719985770-4017944391-2712238093-76178" providerId="AD"/>
      </p:ext>
    </p:extLst>
  </p:cmAuthor>
  <p:cmAuthor id="4" name="Barthen, Charline" initials="BC" lastIdx="1" clrIdx="3">
    <p:extLst>
      <p:ext uri="{19B8F6BF-5375-455C-9EA6-DF929625EA0E}">
        <p15:presenceInfo xmlns:p15="http://schemas.microsoft.com/office/powerpoint/2012/main" userId="Barthen, Charline" providerId="None"/>
      </p:ext>
    </p:extLst>
  </p:cmAuthor>
  <p:cmAuthor id="5" name="Stelly LEFORT" initials="SL" lastIdx="3" clrIdx="4">
    <p:extLst>
      <p:ext uri="{19B8F6BF-5375-455C-9EA6-DF929625EA0E}">
        <p15:presenceInfo xmlns:p15="http://schemas.microsoft.com/office/powerpoint/2012/main" userId="S-1-5-21-1177238915-854245398-725345543-5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D88"/>
    <a:srgbClr val="32E1BE"/>
    <a:srgbClr val="F5F20A"/>
    <a:srgbClr val="1197F0"/>
    <a:srgbClr val="B869DD"/>
    <a:srgbClr val="FF0184"/>
    <a:srgbClr val="0FEB58"/>
    <a:srgbClr val="0066FF"/>
    <a:srgbClr val="FF6600"/>
    <a:srgbClr val="0BA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86919" autoAdjust="0"/>
  </p:normalViewPr>
  <p:slideViewPr>
    <p:cSldViewPr>
      <p:cViewPr varScale="1">
        <p:scale>
          <a:sx n="111" d="100"/>
          <a:sy n="111" d="100"/>
        </p:scale>
        <p:origin x="816" y="102"/>
      </p:cViewPr>
      <p:guideLst/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Comparaison de</a:t>
            </a:r>
            <a:r>
              <a:rPr lang="fr-FR" sz="1800" b="1" baseline="0" dirty="0"/>
              <a:t> la tarification</a:t>
            </a:r>
          </a:p>
          <a:p>
            <a:pPr>
              <a:defRPr/>
            </a:pPr>
            <a:r>
              <a:rPr lang="fr-FR" sz="1800" b="1" baseline="0" dirty="0"/>
              <a:t>service d'eau Eix  / SIELL</a:t>
            </a:r>
            <a:endParaRPr lang="fr-F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8572589633760342E-2"/>
          <c:y val="0.16937481780277025"/>
          <c:w val="0.93800304661413592"/>
          <c:h val="0.69775010753790889"/>
        </c:manualLayout>
      </c:layout>
      <c:lineChart>
        <c:grouping val="standard"/>
        <c:varyColors val="0"/>
        <c:ser>
          <c:idx val="0"/>
          <c:order val="0"/>
          <c:tx>
            <c:v>Tarification EIX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Feuil1!$A$3:$A$23</c:f>
              <c:numCache>
                <c:formatCode>General</c:formatCode>
                <c:ptCount val="2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</c:numCache>
            </c:numRef>
          </c:cat>
          <c:val>
            <c:numRef>
              <c:f>Feuil1!$E$3:$E$23</c:f>
              <c:numCache>
                <c:formatCode>_-* #,##0.000\ "€"_-;\-* #,##0.000\ "€"_-;_-* "-"??\ "€"_-;_-@_-</c:formatCode>
                <c:ptCount val="21"/>
                <c:pt idx="0">
                  <c:v>11.35</c:v>
                </c:pt>
                <c:pt idx="1">
                  <c:v>8.5166666666666675</c:v>
                </c:pt>
                <c:pt idx="2">
                  <c:v>7.1</c:v>
                </c:pt>
                <c:pt idx="3">
                  <c:v>5.6833333333333336</c:v>
                </c:pt>
                <c:pt idx="4">
                  <c:v>4.9749999999999996</c:v>
                </c:pt>
                <c:pt idx="5">
                  <c:v>4.55</c:v>
                </c:pt>
                <c:pt idx="6">
                  <c:v>4.2666666666666666</c:v>
                </c:pt>
                <c:pt idx="7">
                  <c:v>4.0642857142857141</c:v>
                </c:pt>
                <c:pt idx="8">
                  <c:v>3.9125000000000001</c:v>
                </c:pt>
                <c:pt idx="9">
                  <c:v>3.7944444444444443</c:v>
                </c:pt>
                <c:pt idx="10">
                  <c:v>3.7</c:v>
                </c:pt>
                <c:pt idx="11">
                  <c:v>3.6227272727272726</c:v>
                </c:pt>
                <c:pt idx="12">
                  <c:v>3.5583333333333331</c:v>
                </c:pt>
                <c:pt idx="13">
                  <c:v>3.0138461538461541</c:v>
                </c:pt>
                <c:pt idx="14">
                  <c:v>2.9671428571428571</c:v>
                </c:pt>
                <c:pt idx="15">
                  <c:v>2.9266666666666667</c:v>
                </c:pt>
                <c:pt idx="16">
                  <c:v>2.8912499999999999</c:v>
                </c:pt>
                <c:pt idx="17">
                  <c:v>2.86</c:v>
                </c:pt>
                <c:pt idx="18">
                  <c:v>2.8322222222222218</c:v>
                </c:pt>
                <c:pt idx="19">
                  <c:v>2.8073684210526313</c:v>
                </c:pt>
                <c:pt idx="20">
                  <c:v>2.7850000000000001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13-42DD-9494-0ACBFD4B3AA3}"/>
            </c:ext>
          </c:extLst>
        </c:ser>
        <c:ser>
          <c:idx val="1"/>
          <c:order val="1"/>
          <c:tx>
            <c:v>Tarification SIELL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Feuil1!$A$3:$A$23</c:f>
              <c:numCache>
                <c:formatCode>General</c:formatCode>
                <c:ptCount val="2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</c:numCache>
            </c:numRef>
          </c:cat>
          <c:val>
            <c:numRef>
              <c:f>Feuil1!$J$3:$J$23</c:f>
              <c:numCache>
                <c:formatCode>_-* #,##0.000\ "€"_-;\-* #,##0.000\ "€"_-;_-* "-"??\ "€"_-;_-@_-</c:formatCode>
                <c:ptCount val="21"/>
                <c:pt idx="0" formatCode="_-* #,##0.000\ &quot;€&quot;_-;\-* #,##0.000\ &quot;€&quot;_-;_-* &quot;-&quot;???\ &quot;€&quot;_-;_-@_-">
                  <c:v>9.8637499999999996</c:v>
                </c:pt>
                <c:pt idx="1">
                  <c:v>7.5780833333333337</c:v>
                </c:pt>
                <c:pt idx="2">
                  <c:v>6.435249999999999</c:v>
                </c:pt>
                <c:pt idx="3">
                  <c:v>5.292416666666667</c:v>
                </c:pt>
                <c:pt idx="4">
                  <c:v>4.7210000000000001</c:v>
                </c:pt>
                <c:pt idx="5">
                  <c:v>4.3781499999999998</c:v>
                </c:pt>
                <c:pt idx="6">
                  <c:v>4.1495833333333341</c:v>
                </c:pt>
                <c:pt idx="7">
                  <c:v>3.9863214285714288</c:v>
                </c:pt>
                <c:pt idx="8">
                  <c:v>3.8638750000000002</c:v>
                </c:pt>
                <c:pt idx="9">
                  <c:v>3.7686388888888889</c:v>
                </c:pt>
                <c:pt idx="10">
                  <c:v>3.69245</c:v>
                </c:pt>
                <c:pt idx="11">
                  <c:v>3.6301136363636362</c:v>
                </c:pt>
                <c:pt idx="12">
                  <c:v>3.5781666666666672</c:v>
                </c:pt>
                <c:pt idx="13">
                  <c:v>3.0172615384615384</c:v>
                </c:pt>
                <c:pt idx="14">
                  <c:v>2.9795857142857138</c:v>
                </c:pt>
                <c:pt idx="15">
                  <c:v>2.946933333333333</c:v>
                </c:pt>
                <c:pt idx="16">
                  <c:v>2.9183624999999997</c:v>
                </c:pt>
                <c:pt idx="17">
                  <c:v>2.8931529411764703</c:v>
                </c:pt>
                <c:pt idx="18">
                  <c:v>2.8707444444444441</c:v>
                </c:pt>
                <c:pt idx="19">
                  <c:v>2.8506947368421049</c:v>
                </c:pt>
                <c:pt idx="20">
                  <c:v>2.8326499999999997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13-42DD-9494-0ACBFD4B3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3332008"/>
        <c:axId val="563328728"/>
      </c:lineChart>
      <c:catAx>
        <c:axId val="56333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3328728"/>
        <c:crosses val="autoZero"/>
        <c:auto val="1"/>
        <c:lblAlgn val="ctr"/>
        <c:lblOffset val="100"/>
        <c:noMultiLvlLbl val="0"/>
      </c:catAx>
      <c:valAx>
        <c:axId val="563328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333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0.55961</cdr:x>
      <cdr:y>0.19834</cdr:y>
    </cdr:from>
    <cdr:to>
      <cdr:x>0.56145</cdr:x>
      <cdr:y>0.85056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ED8ABFCC-9804-4EB2-8AB9-042875757890}"/>
            </a:ext>
          </a:extLst>
        </cdr:cNvPr>
        <cdr:cNvCxnSpPr/>
      </cdr:nvCxnSpPr>
      <cdr:spPr>
        <a:xfrm xmlns:a="http://schemas.openxmlformats.org/drawingml/2006/main" flipV="1">
          <a:off x="4495304" y="675285"/>
          <a:ext cx="14780" cy="222060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0.59726</cdr:x>
      <cdr:y>0.17316</cdr:y>
    </cdr:from>
    <cdr:to>
      <cdr:x>0.99051</cdr:x>
      <cdr:y>0.53214</cdr:y>
    </cdr:to>
    <cdr:sp macro="" textlink="">
      <cdr:nvSpPr>
        <cdr:cNvPr id="4" name="ZoneTexte 7">
          <a:extLst xmlns:a="http://schemas.openxmlformats.org/drawingml/2006/main">
            <a:ext uri="{FF2B5EF4-FFF2-40B4-BE49-F238E27FC236}">
              <a16:creationId xmlns:a16="http://schemas.microsoft.com/office/drawing/2014/main" id="{C3202542-A0EC-47DC-AE5B-3389323077EE}"/>
            </a:ext>
          </a:extLst>
        </cdr:cNvPr>
        <cdr:cNvSpPr txBox="1"/>
      </cdr:nvSpPr>
      <cdr:spPr>
        <a:xfrm xmlns:a="http://schemas.openxmlformats.org/drawingml/2006/main">
          <a:off x="5085277" y="729444"/>
          <a:ext cx="3348317" cy="151216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/>
            <a:t>De 1 à 110m3/an la tarification SIELL est plus avantageuse,</a:t>
          </a:r>
        </a:p>
        <a:p xmlns:a="http://schemas.openxmlformats.org/drawingml/2006/main">
          <a:r>
            <a:rPr lang="fr-FR" sz="1400" dirty="0"/>
            <a:t>À</a:t>
          </a:r>
          <a:r>
            <a:rPr lang="fr-FR" sz="1400" baseline="0" dirty="0"/>
            <a:t> partir de 110m3/an la tarification EIX est plus avantageuse, dû au non-assujettissement à la TVA 5,5%</a:t>
          </a:r>
          <a:endParaRPr lang="fr-FR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FE73-62FA-41FA-A725-430E7B31045B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439A3-147B-457C-9D3B-5CC90987C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54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2698F5-24AD-4D64-9700-ECA80902CA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59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5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10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04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51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77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09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9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4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8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8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E2BD0-0467-4CDE-A46A-C55E8CD31E8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9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8868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69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00788" y="512763"/>
            <a:ext cx="1979612" cy="25209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7188" y="512763"/>
            <a:ext cx="5791200" cy="25209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851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_Fond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7275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 bwMode="gray">
          <a:xfrm>
            <a:off x="358775" y="3034800"/>
            <a:ext cx="7921625" cy="2986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>
          <a:xfrm>
            <a:off x="0" y="6669088"/>
            <a:ext cx="3587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4"/>
          </p:nvPr>
        </p:nvSpPr>
        <p:spPr>
          <a:xfrm>
            <a:off x="684213" y="6381750"/>
            <a:ext cx="6696075" cy="466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5"/>
          </p:nvPr>
        </p:nvSpPr>
        <p:spPr>
          <a:xfrm>
            <a:off x="0" y="6381750"/>
            <a:ext cx="684213" cy="466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ADC14"/>
                </a:solidFill>
              </a:defRPr>
            </a:lvl1pPr>
          </a:lstStyle>
          <a:p>
            <a:fld id="{D04985EB-FD13-4546-979E-590003359515}" type="slidenum">
              <a:rPr lang="fr-FR" altLang="fr-FR"/>
              <a:pPr/>
              <a:t>‹N°›</a:t>
            </a:fld>
            <a:r>
              <a:rPr lang="fr-FR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3611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381750"/>
            <a:ext cx="684213" cy="466725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84213" y="6381750"/>
            <a:ext cx="6696075" cy="466725"/>
          </a:xfrm>
          <a:prstGeom prst="rect">
            <a:avLst/>
          </a:prstGeom>
          <a:ln/>
        </p:spPr>
        <p:txBody>
          <a:bodyPr/>
          <a:lstStyle>
            <a:lvl1pPr>
              <a:defRPr sz="1000" i="1"/>
            </a:lvl1pPr>
          </a:lstStyle>
          <a:p>
            <a:pPr>
              <a:defRPr/>
            </a:pPr>
            <a:r>
              <a:rPr lang="fr-FR" altLang="fr-FR" dirty="0"/>
              <a:t>Schéma de transfert des compétences eau potable et assainissement - Lot 1 – COTECH 3 – 20/11/2017</a:t>
            </a:r>
          </a:p>
        </p:txBody>
      </p:sp>
    </p:spTree>
    <p:extLst>
      <p:ext uri="{BB962C8B-B14F-4D97-AF65-F5344CB8AC3E}">
        <p14:creationId xmlns:p14="http://schemas.microsoft.com/office/powerpoint/2010/main" val="386180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381750"/>
            <a:ext cx="684213" cy="466725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84213" y="6381750"/>
            <a:ext cx="6696075" cy="466725"/>
          </a:xfrm>
          <a:prstGeom prst="rect">
            <a:avLst/>
          </a:prstGeom>
          <a:ln/>
        </p:spPr>
        <p:txBody>
          <a:bodyPr/>
          <a:lstStyle>
            <a:lvl1pPr>
              <a:defRPr sz="1000" i="1"/>
            </a:lvl1pPr>
          </a:lstStyle>
          <a:p>
            <a:pPr>
              <a:defRPr/>
            </a:pPr>
            <a:r>
              <a:rPr lang="fr-FR" altLang="fr-FR" dirty="0"/>
              <a:t>Schéma de transfert des compétences eau potable et assainissement - Lot 1 – COTECH 3 – 20/11/2017</a:t>
            </a:r>
          </a:p>
        </p:txBody>
      </p:sp>
    </p:spTree>
    <p:extLst>
      <p:ext uri="{BB962C8B-B14F-4D97-AF65-F5344CB8AC3E}">
        <p14:creationId xmlns:p14="http://schemas.microsoft.com/office/powerpoint/2010/main" val="4194056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</p:spPr>
        <p:txBody>
          <a:bodyPr/>
          <a:lstStyle/>
          <a:p>
            <a:endParaRPr lang="fr-FR" alt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pPr>
              <a:defRPr/>
            </a:pPr>
            <a:r>
              <a:rPr lang="fr-FR" altLang="fr-FR" dirty="0"/>
              <a:t>Schéma de transfert des compétences eau potable et assainissement - Lot 1 – COTECH 3 – 20/11/2017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</p:spPr>
        <p:txBody>
          <a:bodyPr/>
          <a:lstStyle/>
          <a:p>
            <a:fld id="{F002F169-18FD-44E9-97D3-E92CE43342A9}" type="slidenum">
              <a:rPr lang="fr-FR" altLang="fr-FR" smtClean="0"/>
              <a:pPr/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6510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_Fond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7275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 bwMode="gray">
          <a:xfrm>
            <a:off x="358775" y="3034800"/>
            <a:ext cx="7921625" cy="2986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>
          <a:xfrm>
            <a:off x="0" y="6669088"/>
            <a:ext cx="3587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4"/>
          </p:nvPr>
        </p:nvSpPr>
        <p:spPr>
          <a:xfrm>
            <a:off x="684213" y="6381750"/>
            <a:ext cx="6696075" cy="466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5"/>
          </p:nvPr>
        </p:nvSpPr>
        <p:spPr>
          <a:xfrm>
            <a:off x="0" y="6381750"/>
            <a:ext cx="684213" cy="466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ADC14"/>
                </a:solidFill>
              </a:defRPr>
            </a:lvl1pPr>
          </a:lstStyle>
          <a:p>
            <a:fld id="{D04985EB-FD13-4546-979E-590003359515}" type="slidenum">
              <a:rPr lang="fr-FR" altLang="fr-FR"/>
              <a:pPr/>
              <a:t>‹N°›</a:t>
            </a:fld>
            <a:r>
              <a:rPr lang="fr-FR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08498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2EC154-DD6B-4392-80E8-4AE89D356008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5435-8425-4FF2-9591-D68EABC8D31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5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43AD-B7A7-45F1-9EAC-2410E03C0B1B}" type="datetime1">
              <a:rPr lang="en-US" smtClean="0"/>
              <a:t>11/13/2019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EA46-1F65-4E78-8F9F-22CDF1704B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42B29-5E48-42A3-914B-F697EBA1B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F5D85A-BB25-4FE1-AB85-FF7D16D1D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07733-BF8F-4C4D-90E9-9EE9D983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2EC154-DD6B-4392-80E8-4AE89D356008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95E63A-F5B5-4281-A28B-6AD35352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C56BC-C642-4215-BEA5-FB7FDB18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5435-8425-4FF2-9591-D68EABC8D31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8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91862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73AC8-5FD7-4072-A8DF-D57F9715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1BAE6-034B-4A2F-A916-D0C875A9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FC3672-B7F2-4311-8775-80A8A2B2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3C91D4-A513-48CB-8397-2E63E97D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FD311-1C7E-4FEF-8D37-67015731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2315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ADB6D-A519-476E-A798-72AE12EC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D37044-F3D3-4BA5-9951-201535F7B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3AC982-462D-45B6-8382-8CA183EE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52E50-B781-4045-BD3F-55B70424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B880DC-F80D-4883-8AC2-5CC199D3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001238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8E617-E7E4-405F-B38C-B8435E1C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98EAA-5B3E-4EAF-8C4C-953C8966F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076C6C-02E6-4D7D-BB08-31260EA94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C1D931-6357-424D-A7B9-1A9987B4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91F869-A478-4925-B0D2-EE1AE757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2070E2-0EB6-4D78-A7FC-C5D444EB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2862830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F4A7A-E67F-4A77-A302-CDAB8908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DF29B7-484D-48B5-8B6B-FAAF2F1D2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5D3BC1-B789-4E92-A47B-2CF5A10F2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CCE265-AEC2-440E-A2CF-A2E212783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54052E-104D-464B-9D27-1ED16F57B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3EDABC-6C89-4144-8403-53C36C84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EF82EA-7038-4907-9DF6-0108AB61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3D715A-9EC1-4543-8C6F-328D7331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820950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DC049-54E6-4A23-8D94-888F5FD8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AB09DB-B919-42AC-947E-3C30EE33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476AE0-09E7-423A-9E2F-7F392B89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17AD39-3BE1-4FFD-974E-8D648ABF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54344276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DC8664-034B-48C6-9625-C2246A9A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91993C-DC2C-4E24-8AF1-0265F469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AABF47-ABDA-4297-A64C-249FB034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33043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DA172-452C-4598-B123-BDF4F2CB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15A712-A160-48E2-97E6-2888FE6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1A457A-3307-4974-B68E-531EE4814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BCD174-6725-4FFC-9C1F-92F9EA96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A0A49-151E-4012-9BC1-3ACB46E6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FDA19D-1E6A-456A-9AEA-70AA67F7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94314611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FBCF7-92BA-4A93-B15F-30E3D1F6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093936-E61D-4985-8D4B-6A1EE44CD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6BB57C-6D3B-468D-BAF8-F87C6BBC4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798293-E849-4841-AAAC-A7922443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2970BB-D476-47D4-8304-8BE6DFBB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A04AF2-46D5-40E6-99E9-E5DBA0EF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87981547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08DAF-85E9-4E13-BE39-41C0978C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11E83C-920E-4BB2-8822-10E759669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1AF740-255B-4221-8DE9-DFE43FF7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56EB80-75CE-4FF7-9CEE-44850E21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96D9DB-E948-4B08-8699-44BA032C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6904131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836157-9933-4BA9-B56A-A2D6347F2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DC218D-80AD-4342-A192-843DA9D43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16257-C1D4-4E14-9A39-F6738F4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57BB5C-9CEE-493B-9898-EAB81647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7F966B-9918-47DA-915F-E6F9C56B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4408389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4040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43AD-B7A7-45F1-9EAC-2410E03C0B1B}" type="datetime1">
              <a:rPr lang="en-US" smtClean="0"/>
              <a:t>11/13/2019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EA46-1F65-4E78-8F9F-22CDF1704B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3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42B29-5E48-42A3-914B-F697EBA1B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F5D85A-BB25-4FE1-AB85-FF7D16D1D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07733-BF8F-4C4D-90E9-9EE9D983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2EC154-DD6B-4392-80E8-4AE89D356008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95E63A-F5B5-4281-A28B-6AD35352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C56BC-C642-4215-BEA5-FB7FDB18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5435-8425-4FF2-9591-D68EABC8D31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4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73AC8-5FD7-4072-A8DF-D57F9715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1BAE6-034B-4A2F-A916-D0C875A9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FC3672-B7F2-4311-8775-80A8A2B2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3C91D4-A513-48CB-8397-2E63E97D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FD311-1C7E-4FEF-8D37-67015731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56348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ADB6D-A519-476E-A798-72AE12EC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D37044-F3D3-4BA5-9951-201535F7B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3AC982-462D-45B6-8382-8CA183EE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52E50-B781-4045-BD3F-55B70424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B880DC-F80D-4883-8AC2-5CC199D3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110899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8E617-E7E4-405F-B38C-B8435E1C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98EAA-5B3E-4EAF-8C4C-953C8966F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076C6C-02E6-4D7D-BB08-31260EA94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C1D931-6357-424D-A7B9-1A9987B4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91F869-A478-4925-B0D2-EE1AE757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2070E2-0EB6-4D78-A7FC-C5D444EB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6810726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F4A7A-E67F-4A77-A302-CDAB8908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DF29B7-484D-48B5-8B6B-FAAF2F1D2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5D3BC1-B789-4E92-A47B-2CF5A10F2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CCE265-AEC2-440E-A2CF-A2E212783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54052E-104D-464B-9D27-1ED16F57B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3EDABC-6C89-4144-8403-53C36C84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EF82EA-7038-4907-9DF6-0108AB61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3D715A-9EC1-4543-8C6F-328D7331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6216162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DC049-54E6-4A23-8D94-888F5FD8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AB09DB-B919-42AC-947E-3C30EE33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476AE0-09E7-423A-9E2F-7F392B89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17AD39-3BE1-4FFD-974E-8D648ABF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705928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DC8664-034B-48C6-9625-C2246A9A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91993C-DC2C-4E24-8AF1-0265F469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AABF47-ABDA-4297-A64C-249FB034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03453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DA172-452C-4598-B123-BDF4F2CB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15A712-A160-48E2-97E6-2888FE6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1A457A-3307-4974-B68E-531EE4814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BCD174-6725-4FFC-9C1F-92F9EA96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A0A49-151E-4012-9BC1-3ACB46E6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FDA19D-1E6A-456A-9AEA-70AA67F7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40244818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FBCF7-92BA-4A93-B15F-30E3D1F6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093936-E61D-4985-8D4B-6A1EE44CD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6BB57C-6D3B-468D-BAF8-F87C6BBC4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798293-E849-4841-AAAC-A7922443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2970BB-D476-47D4-8304-8BE6DFBB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A04AF2-46D5-40E6-99E9-E5DBA0EF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7415514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8775" y="2133600"/>
            <a:ext cx="3884613" cy="9001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95788" y="2133600"/>
            <a:ext cx="3884612" cy="9001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9687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08DAF-85E9-4E13-BE39-41C0978C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11E83C-920E-4BB2-8822-10E759669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1AF740-255B-4221-8DE9-DFE43FF7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56EB80-75CE-4FF7-9CEE-44850E21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96D9DB-E948-4B08-8699-44BA032C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66374996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836157-9933-4BA9-B56A-A2D6347F2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DC218D-80AD-4342-A192-843DA9D43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16257-C1D4-4E14-9A39-F6738F4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57BB5C-9CEE-493B-9898-EAB81647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7F966B-9918-47DA-915F-E6F9C56B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28070662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_Fond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7275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 bwMode="gray">
          <a:xfrm>
            <a:off x="358775" y="3034800"/>
            <a:ext cx="7921625" cy="2986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>
          <a:xfrm>
            <a:off x="0" y="6669088"/>
            <a:ext cx="3587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4"/>
          </p:nvPr>
        </p:nvSpPr>
        <p:spPr>
          <a:xfrm>
            <a:off x="684213" y="6381750"/>
            <a:ext cx="6696075" cy="466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Schéma de transfert des compétences eau potable et assainissement - Lot 1 – COTECH 3 – 20/11/2017</a:t>
            </a:r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5"/>
          </p:nvPr>
        </p:nvSpPr>
        <p:spPr>
          <a:xfrm>
            <a:off x="0" y="6381750"/>
            <a:ext cx="684213" cy="466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ADC14"/>
                </a:solidFill>
              </a:defRPr>
            </a:lvl1pPr>
          </a:lstStyle>
          <a:p>
            <a:fld id="{D04985EB-FD13-4546-979E-590003359515}" type="slidenum">
              <a:rPr lang="fr-FR" altLang="fr-FR"/>
              <a:pPr/>
              <a:t>‹N°›</a:t>
            </a:fld>
            <a:r>
              <a:rPr lang="fr-FR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21280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43AD-B7A7-45F1-9EAC-2410E03C0B1B}" type="datetime1">
              <a:rPr lang="en-US" smtClean="0"/>
              <a:t>11/13/2019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EA46-1F65-4E78-8F9F-22CDF1704B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865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903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21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219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365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3075" name="Picture 13" descr="FD_02_110x150_v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0"/>
            <a:ext cx="395922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8" y="512763"/>
            <a:ext cx="7923212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</p:txBody>
      </p:sp>
      <p:pic>
        <p:nvPicPr>
          <p:cNvPr id="3078" name="Picture 16" descr="Logo_3_254x40_FR_v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37" r:id="rId4"/>
    <p:sldLayoutId id="2147485338" r:id="rId5"/>
    <p:sldLayoutId id="2147485339" r:id="rId6"/>
    <p:sldLayoutId id="2147485340" r:id="rId7"/>
    <p:sldLayoutId id="2147485341" r:id="rId8"/>
    <p:sldLayoutId id="2147485342" r:id="rId9"/>
    <p:sldLayoutId id="2147485343" r:id="rId10"/>
    <p:sldLayoutId id="2147485344" r:id="rId11"/>
    <p:sldLayoutId id="214748553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808163"/>
            <a:ext cx="75961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15367" name="Picture 12" descr="Logo_suite_1_40x20_v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381750"/>
            <a:ext cx="684213" cy="466725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DE994C9C-9639-4B0D-8225-D360A1DFA639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I</a:t>
            </a:r>
            <a:endParaRPr lang="fr-FR" altLang="fr-FR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84213" y="6381750"/>
            <a:ext cx="6696075" cy="466725"/>
          </a:xfrm>
          <a:prstGeom prst="rect">
            <a:avLst/>
          </a:prstGeom>
          <a:ln/>
        </p:spPr>
        <p:txBody>
          <a:bodyPr/>
          <a:lstStyle>
            <a:lvl1pPr>
              <a:defRPr sz="1000" i="1"/>
            </a:lvl1pPr>
          </a:lstStyle>
          <a:p>
            <a:pPr>
              <a:defRPr/>
            </a:pPr>
            <a:r>
              <a:rPr lang="fr-FR" altLang="fr-FR" dirty="0"/>
              <a:t>Schéma de transfert des compétences eau potable et assainissement - Lot 1 – COTECH 3 – 20/11/2017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8" r:id="rId1"/>
    <p:sldLayoutId id="2147485439" r:id="rId2"/>
    <p:sldLayoutId id="2147485498" r:id="rId3"/>
    <p:sldLayoutId id="2147485531" r:id="rId4"/>
    <p:sldLayoutId id="2147485532" r:id="rId5"/>
    <p:sldLayoutId id="2147485533" r:id="rId6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39F661-CA08-4697-B74F-AEF09F7E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9DE8E-6612-4A3D-8DBF-E20791F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F7780-62DE-49C4-8A1B-A9B67EABC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BF0FDC-E21E-4D81-BA92-7F35E9482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921AD7-1F39-44CC-A2AD-4E6B0A20E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C1AD-CC60-4566-9D0C-253E633E8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3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5" r:id="rId1"/>
    <p:sldLayoutId id="2147485536" r:id="rId2"/>
    <p:sldLayoutId id="2147485537" r:id="rId3"/>
    <p:sldLayoutId id="2147485538" r:id="rId4"/>
    <p:sldLayoutId id="2147485539" r:id="rId5"/>
    <p:sldLayoutId id="2147485540" r:id="rId6"/>
    <p:sldLayoutId id="2147485541" r:id="rId7"/>
    <p:sldLayoutId id="2147485542" r:id="rId8"/>
    <p:sldLayoutId id="2147485543" r:id="rId9"/>
    <p:sldLayoutId id="2147485544" r:id="rId10"/>
    <p:sldLayoutId id="2147485545" r:id="rId11"/>
    <p:sldLayoutId id="2147485546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39F661-CA08-4697-B74F-AEF09F7E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9DE8E-6612-4A3D-8DBF-E20791F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F7780-62DE-49C4-8A1B-A9B67EABC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D586-E445-4251-8218-80715192238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BF0FDC-E21E-4D81-BA92-7F35E9482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921AD7-1F39-44CC-A2AD-4E6B0A20E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C1AD-CC60-4566-9D0C-253E633E8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04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  <p:sldLayoutId id="2147485560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1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99592" y="3960900"/>
            <a:ext cx="7923212" cy="122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kern="0" dirty="0">
                <a:solidFill>
                  <a:srgbClr val="00B0F0"/>
                </a:solidFill>
              </a:rPr>
              <a:t>Transfert de la compétence eau potable Commune d’Eix au SIELL</a:t>
            </a:r>
          </a:p>
          <a:p>
            <a:pPr eaLnBrk="1" hangingPunct="1"/>
            <a:br>
              <a:rPr lang="fr-FR" altLang="fr-FR" sz="3200" kern="0" dirty="0">
                <a:solidFill>
                  <a:srgbClr val="00B0F0"/>
                </a:solidFill>
              </a:rPr>
            </a:br>
            <a:br>
              <a:rPr lang="fr-FR" altLang="fr-FR" sz="3200" kern="0" dirty="0">
                <a:solidFill>
                  <a:srgbClr val="00B0F0"/>
                </a:solidFill>
              </a:rPr>
            </a:br>
            <a:br>
              <a:rPr lang="fr-FR" altLang="fr-FR" sz="3200" kern="0" dirty="0">
                <a:solidFill>
                  <a:srgbClr val="00B0F0"/>
                </a:solidFill>
              </a:rPr>
            </a:br>
            <a:br>
              <a:rPr lang="fr-FR" altLang="fr-FR" sz="3200" kern="0" dirty="0">
                <a:solidFill>
                  <a:srgbClr val="00B0F0"/>
                </a:solidFill>
              </a:rPr>
            </a:br>
            <a:endParaRPr lang="fr-FR" altLang="fr-FR" sz="3200" b="0" kern="0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2740261"/>
            <a:ext cx="767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3200" b="1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Réunion Publique – 19 novembre 2019</a:t>
            </a:r>
            <a:endParaRPr lang="fr-FR" sz="3200" b="1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FC70A5E-DFFD-4212-BC9D-06C48B4EC60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002" y="370065"/>
            <a:ext cx="1662795" cy="17343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CA8C6DE-4542-4F66-A850-7C208233A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03" y="287062"/>
            <a:ext cx="1662795" cy="19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41833" y="1160748"/>
            <a:ext cx="8460333" cy="5001816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600" b="1" u="sng" dirty="0">
                <a:solidFill>
                  <a:srgbClr val="0070C0"/>
                </a:solidFill>
                <a:latin typeface="Calibri Light" pitchFamily="34" charset="0"/>
              </a:rPr>
              <a:t>SON MODE DE GESTION</a:t>
            </a:r>
          </a:p>
          <a:p>
            <a:pPr marL="0" indent="0" eaLnBrk="1" hangingPunct="1">
              <a:buNone/>
            </a:pPr>
            <a:endParaRPr lang="fr-FR" sz="300" dirty="0">
              <a:latin typeface="Calibri Light" pitchFamily="34" charset="0"/>
            </a:endParaRPr>
          </a:p>
          <a:p>
            <a:pPr marL="0" indent="0" algn="just" eaLnBrk="1" hangingPunct="1">
              <a:buNone/>
            </a:pPr>
            <a:r>
              <a:rPr lang="fr-FR" sz="1900" cap="none" dirty="0">
                <a:latin typeface="Calibri Light" pitchFamily="34" charset="0"/>
              </a:rPr>
              <a:t>LE SERVICE D’EAU POTABLE EST ASSURÉ EN </a:t>
            </a:r>
            <a:r>
              <a:rPr lang="fr-FR" sz="1900" dirty="0">
                <a:solidFill>
                  <a:srgbClr val="FF0000"/>
                </a:solidFill>
                <a:latin typeface="Calibri Light" pitchFamily="34" charset="0"/>
              </a:rPr>
              <a:t>RÉGIE DIRECTE</a:t>
            </a:r>
            <a:r>
              <a:rPr lang="fr-FR" sz="1900" cap="none" dirty="0">
                <a:latin typeface="Calibri Light" pitchFamily="34" charset="0"/>
              </a:rPr>
              <a:t>.</a:t>
            </a:r>
          </a:p>
          <a:p>
            <a:pPr marL="0" indent="0" algn="just" eaLnBrk="1" hangingPunct="1">
              <a:buNone/>
            </a:pPr>
            <a:endParaRPr lang="fr-FR" sz="1900" dirty="0">
              <a:latin typeface="Calibri Light" pitchFamily="34" charset="0"/>
            </a:endParaRPr>
          </a:p>
          <a:p>
            <a:pPr marL="0" indent="0" algn="just" eaLnBrk="1" hangingPunct="1">
              <a:buNone/>
            </a:pPr>
            <a:r>
              <a:rPr lang="fr-FR" sz="1900" cap="none" dirty="0">
                <a:latin typeface="Calibri Light" pitchFamily="34" charset="0"/>
              </a:rPr>
              <a:t>LE SIELL ASSURE DIRECTEMENT PLUSIEURS PRESTATIONS, NOTAMMENT :</a:t>
            </a:r>
          </a:p>
          <a:p>
            <a:pPr algn="just" eaLnBrk="1" hangingPunct="1"/>
            <a:endParaRPr lang="fr-FR" sz="1900" dirty="0">
              <a:latin typeface="Calibri Light" pitchFamily="34" charset="0"/>
            </a:endParaRPr>
          </a:p>
          <a:p>
            <a:pPr marL="706438" indent="-342900" algn="just" eaLnBrk="1" hangingPunct="1">
              <a:buFont typeface="Wingdings" panose="05000000000000000000" pitchFamily="2" charset="2"/>
              <a:buChar char="§"/>
            </a:pPr>
            <a:r>
              <a:rPr lang="fr-FR" sz="1900" cap="none" dirty="0">
                <a:latin typeface="Calibri Light" pitchFamily="34" charset="0"/>
              </a:rPr>
              <a:t> L’ENTRETIEN COURANT DES OUVRAGES,</a:t>
            </a:r>
          </a:p>
          <a:p>
            <a:pPr marL="706438" indent="-342900" algn="just" eaLnBrk="1" hangingPunct="1">
              <a:buFont typeface="Wingdings" panose="05000000000000000000" pitchFamily="2" charset="2"/>
              <a:buChar char="§"/>
            </a:pPr>
            <a:endParaRPr lang="fr-FR" sz="1900" dirty="0">
              <a:latin typeface="Calibri Light" pitchFamily="34" charset="0"/>
            </a:endParaRPr>
          </a:p>
          <a:p>
            <a:pPr marL="706438" indent="-342900" algn="just" eaLnBrk="1" hangingPunct="1">
              <a:buFont typeface="Wingdings" panose="05000000000000000000" pitchFamily="2" charset="2"/>
              <a:buChar char="§"/>
            </a:pPr>
            <a:r>
              <a:rPr lang="fr-FR" sz="1900" cap="none" dirty="0">
                <a:latin typeface="Calibri Light" pitchFamily="34" charset="0"/>
              </a:rPr>
              <a:t> LA </a:t>
            </a:r>
            <a:r>
              <a:rPr lang="fr-FR" sz="1900" dirty="0">
                <a:solidFill>
                  <a:srgbClr val="FF0000"/>
                </a:solidFill>
                <a:latin typeface="Calibri Light" pitchFamily="34" charset="0"/>
              </a:rPr>
              <a:t>RELEVE DES COMPTEURS</a:t>
            </a:r>
            <a:r>
              <a:rPr lang="fr-FR" sz="1900" cap="none" dirty="0">
                <a:latin typeface="Calibri Light" pitchFamily="34" charset="0"/>
              </a:rPr>
              <a:t> ET LA FACTURATION DE L’EAU CONSOMMÉE,</a:t>
            </a:r>
          </a:p>
          <a:p>
            <a:pPr marL="706438" indent="-342900" algn="just" eaLnBrk="1" hangingPunct="1">
              <a:buFont typeface="Wingdings" panose="05000000000000000000" pitchFamily="2" charset="2"/>
              <a:buChar char="§"/>
            </a:pPr>
            <a:endParaRPr lang="fr-FR" sz="1900" dirty="0">
              <a:latin typeface="Calibri Light" pitchFamily="34" charset="0"/>
            </a:endParaRPr>
          </a:p>
          <a:p>
            <a:pPr marL="706438" indent="-342900" algn="just" eaLnBrk="1" hangingPunct="1">
              <a:buFont typeface="Wingdings" panose="05000000000000000000" pitchFamily="2" charset="2"/>
              <a:buChar char="§"/>
            </a:pPr>
            <a:r>
              <a:rPr lang="fr-FR" sz="1900" cap="none" dirty="0">
                <a:latin typeface="Calibri Light" pitchFamily="34" charset="0"/>
              </a:rPr>
              <a:t> LA GESTION COURANTE POUR LA CRÉATION DES NOUVEAUX BRANCHEMENTS,</a:t>
            </a:r>
          </a:p>
          <a:p>
            <a:pPr marL="706438" indent="-342900" algn="just" eaLnBrk="1" hangingPunct="1">
              <a:buFont typeface="Wingdings" panose="05000000000000000000" pitchFamily="2" charset="2"/>
              <a:buChar char="§"/>
            </a:pPr>
            <a:endParaRPr lang="fr-FR" sz="1900" dirty="0">
              <a:latin typeface="Calibri Light" pitchFamily="34" charset="0"/>
            </a:endParaRPr>
          </a:p>
          <a:p>
            <a:pPr marL="706438" indent="-342900" algn="just" eaLnBrk="1" hangingPunct="1">
              <a:buFont typeface="Wingdings" panose="05000000000000000000" pitchFamily="2" charset="2"/>
              <a:buChar char="§"/>
            </a:pPr>
            <a:r>
              <a:rPr lang="fr-FR" sz="1900" cap="none" dirty="0">
                <a:latin typeface="Calibri Light" pitchFamily="34" charset="0"/>
              </a:rPr>
              <a:t> LES APPELS D’OFFRES ET LA </a:t>
            </a:r>
            <a:r>
              <a:rPr lang="fr-FR" sz="1900" dirty="0">
                <a:solidFill>
                  <a:srgbClr val="FF0000"/>
                </a:solidFill>
                <a:latin typeface="Calibri Light" pitchFamily="34" charset="0"/>
              </a:rPr>
              <a:t>MAÎTRISE D’OEUVRE DE CERTAINS DOSSIERS</a:t>
            </a:r>
            <a:r>
              <a:rPr lang="fr-FR" sz="1900" cap="none" dirty="0">
                <a:latin typeface="Calibri Light" pitchFamily="34" charset="0"/>
              </a:rPr>
              <a:t> DE RENOUVELLEMENT OU D’EXTENSION DE SON RÉSEAU,</a:t>
            </a:r>
          </a:p>
          <a:p>
            <a:pPr marL="706438" indent="-342900" algn="just" eaLnBrk="1" hangingPunct="1">
              <a:buFont typeface="Wingdings" panose="05000000000000000000" pitchFamily="2" charset="2"/>
              <a:buChar char="§"/>
            </a:pPr>
            <a:endParaRPr lang="fr-FR" sz="1900" dirty="0">
              <a:latin typeface="Calibri Light" pitchFamily="34" charset="0"/>
            </a:endParaRPr>
          </a:p>
          <a:p>
            <a:pPr marL="706438" indent="-342900" algn="just" eaLnBrk="1" hangingPunct="1">
              <a:buFont typeface="Wingdings" panose="05000000000000000000" pitchFamily="2" charset="2"/>
              <a:buChar char="§"/>
            </a:pPr>
            <a:r>
              <a:rPr lang="fr-FR" sz="1900" cap="none" dirty="0">
                <a:latin typeface="Calibri Light" pitchFamily="34" charset="0"/>
              </a:rPr>
              <a:t> LA GESTION ADMINISTRATIVE ET FINANCIÈRE.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730B7DD-41F9-4492-AA99-9698647F06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5. Le Service Intercommunal des Eaux Laffon de Ladebat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EFDF8A8-1346-4D65-AA27-F7767E11BBEF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5991" y="1269206"/>
            <a:ext cx="8424863" cy="37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685800" eaLnBrk="1" hangingPunct="1">
              <a:lnSpc>
                <a:spcPct val="80000"/>
              </a:lnSpc>
              <a:spcBef>
                <a:spcPts val="750"/>
              </a:spcBef>
            </a:pPr>
            <a:r>
              <a:rPr lang="fr-FR" sz="1900" dirty="0">
                <a:latin typeface="Calibri Light" pitchFamily="34" charset="0"/>
                <a:cs typeface="+mn-cs"/>
              </a:rPr>
              <a:t>MAIS LE SIELL CONFIE ET COLLABORE AVEC DIFFÉRENTS PRESTATAIRES DE SERVICES, QUI SONT ACTUELLEMENT :</a:t>
            </a:r>
          </a:p>
          <a:p>
            <a:endParaRPr lang="fr-FR" dirty="0">
              <a:latin typeface="Calibri Light" pitchFamily="34" charset="0"/>
            </a:endParaRPr>
          </a:p>
          <a:p>
            <a:endParaRPr lang="fr-FR" dirty="0">
              <a:latin typeface="Calibri Light" pitchFamily="34" charset="0"/>
            </a:endParaRPr>
          </a:p>
          <a:p>
            <a:pPr marL="706438" indent="-342900" algn="just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fr-FR" sz="1900" dirty="0">
                <a:latin typeface="Calibri Light" pitchFamily="34" charset="0"/>
                <a:cs typeface="+mn-cs"/>
              </a:rPr>
              <a:t>LA SOCIETE SOTRAE SA de LIGNY EN BARROIS POUR LE MARCHÉ D’ENTRETIEN DES RÉSEAUX D’EAU POTABLE ET BRANCHEMENTS NEUFS,</a:t>
            </a:r>
          </a:p>
          <a:p>
            <a:pPr marL="706438" indent="-342900" algn="just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fr-FR" sz="1900" dirty="0">
              <a:latin typeface="Calibri Light" pitchFamily="34" charset="0"/>
              <a:cs typeface="+mn-cs"/>
            </a:endParaRPr>
          </a:p>
          <a:p>
            <a:pPr marL="706438" indent="-342900" algn="just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fr-FR" sz="1900" dirty="0">
                <a:latin typeface="Calibri Light" pitchFamily="34" charset="0"/>
                <a:cs typeface="+mn-cs"/>
              </a:rPr>
              <a:t>LA SOCIETE ÉLECTRICITE INDUSTRIELLE TRICOT de JARVILLE LA MALGRANGE POUR LE MARCHÉ D’ENTRETIEN DES INSTALLATIONS ÉLECTROMÉCANIQUES ET DE TÉLÉGESTION,</a:t>
            </a:r>
          </a:p>
          <a:p>
            <a:pPr marL="706438" indent="-342900" algn="just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fr-FR" sz="1900" dirty="0">
              <a:latin typeface="Calibri Light" pitchFamily="34" charset="0"/>
              <a:cs typeface="+mn-cs"/>
            </a:endParaRPr>
          </a:p>
          <a:p>
            <a:pPr marL="706438" indent="-342900" algn="just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fr-FR" sz="1900" dirty="0">
                <a:latin typeface="Calibri Light" pitchFamily="34" charset="0"/>
                <a:cs typeface="+mn-cs"/>
              </a:rPr>
              <a:t>LE BUREAU D’ÉTUDES LORRAINE CONSEILS de METZ POUR DIVERSES MISSIONS DE PRESTATIONS INTELLECTUELLES.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210EDD-A1C4-49A1-8EAF-9E7151A100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5. Le Service Intercommunal des Eaux Laffon de Ladebat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32DD0F-F968-4F7B-80B8-B9D991D5E34C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1F403E8A-F068-4529-AE84-B03CE8FF0DC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108" y="1183863"/>
            <a:ext cx="3599892" cy="525658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2106" y="1168730"/>
            <a:ext cx="5939028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fr-FR" sz="2400" b="1" u="sng" dirty="0">
                <a:solidFill>
                  <a:srgbClr val="0070C0"/>
                </a:solidFill>
                <a:latin typeface="Calibri Light" pitchFamily="34" charset="0"/>
                <a:cs typeface="+mn-cs"/>
              </a:rPr>
              <a:t>LE TERRITOIRE DU SIELL</a:t>
            </a:r>
          </a:p>
          <a:p>
            <a:endParaRPr lang="fr-FR" b="1" u="sng" dirty="0">
              <a:solidFill>
                <a:srgbClr val="0070C0"/>
              </a:solidFill>
              <a:latin typeface="Calibri Light" pitchFamily="34" charset="0"/>
            </a:endParaRPr>
          </a:p>
          <a:p>
            <a:pPr algn="just"/>
            <a:r>
              <a:rPr lang="fr-FR" b="1" dirty="0">
                <a:latin typeface="Calibri Light" pitchFamily="34" charset="0"/>
              </a:rPr>
              <a:t>DEPUIS LE 1</a:t>
            </a:r>
            <a:r>
              <a:rPr lang="fr-FR" b="1" baseline="30000" dirty="0">
                <a:latin typeface="Calibri Light" pitchFamily="34" charset="0"/>
              </a:rPr>
              <a:t>er</a:t>
            </a:r>
            <a:r>
              <a:rPr lang="fr-FR" b="1" dirty="0">
                <a:latin typeface="Calibri Light" pitchFamily="34" charset="0"/>
              </a:rPr>
              <a:t> JANVIER 2019, LE SIELL ASSURE</a:t>
            </a:r>
          </a:p>
          <a:p>
            <a:pPr algn="just"/>
            <a:r>
              <a:rPr lang="fr-FR" b="1" dirty="0">
                <a:latin typeface="Calibri Light" pitchFamily="34" charset="0"/>
              </a:rPr>
              <a:t>L’ALIMENTATION ET LA DISTRIBUTION EN EAU POTABLE À :</a:t>
            </a:r>
          </a:p>
          <a:p>
            <a:pPr algn="just"/>
            <a:endParaRPr lang="fr-FR" b="1" dirty="0">
              <a:latin typeface="Calibri Light" pitchFamily="34" charset="0"/>
            </a:endParaRPr>
          </a:p>
          <a:p>
            <a:pPr marL="442913" indent="-174625" algn="just">
              <a:buFont typeface="Wingdings" panose="05000000000000000000" pitchFamily="2" charset="2"/>
              <a:buChar char="§"/>
            </a:pPr>
            <a:r>
              <a:rPr lang="fr-FR" b="1" dirty="0">
                <a:latin typeface="Calibri Light" pitchFamily="34" charset="0"/>
              </a:rPr>
              <a:t>UNE POPULATION DE </a:t>
            </a:r>
            <a:r>
              <a:rPr lang="fr-FR" b="1" dirty="0">
                <a:solidFill>
                  <a:srgbClr val="FF0000"/>
                </a:solidFill>
                <a:latin typeface="Calibri Light" pitchFamily="34" charset="0"/>
              </a:rPr>
              <a:t>11 238 HABITANTS </a:t>
            </a:r>
          </a:p>
          <a:p>
            <a:pPr marL="442913" indent="-174625" algn="just">
              <a:buFont typeface="Wingdings" panose="05000000000000000000" pitchFamily="2" charset="2"/>
              <a:buChar char="§"/>
            </a:pPr>
            <a:r>
              <a:rPr lang="fr-FR" b="1" dirty="0">
                <a:latin typeface="Calibri Light" pitchFamily="34" charset="0"/>
              </a:rPr>
              <a:t>SOIT ENVIRON </a:t>
            </a:r>
            <a:r>
              <a:rPr lang="fr-FR" b="1" dirty="0">
                <a:solidFill>
                  <a:srgbClr val="FF0000"/>
                </a:solidFill>
                <a:latin typeface="Calibri Light" pitchFamily="34" charset="0"/>
              </a:rPr>
              <a:t>6 145 ABONNÉS</a:t>
            </a:r>
          </a:p>
          <a:p>
            <a:pPr algn="just"/>
            <a:endParaRPr lang="fr-FR" b="1" dirty="0">
              <a:solidFill>
                <a:srgbClr val="FF0000"/>
              </a:solidFill>
              <a:latin typeface="Calibri Light" pitchFamily="34" charset="0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alibri Light" pitchFamily="34" charset="0"/>
            </a:endParaRPr>
          </a:p>
          <a:p>
            <a:pPr algn="just"/>
            <a:r>
              <a:rPr lang="fr-FR" b="1" dirty="0">
                <a:solidFill>
                  <a:srgbClr val="FF0000"/>
                </a:solidFill>
                <a:latin typeface="Calibri Light" pitchFamily="34" charset="0"/>
              </a:rPr>
              <a:t>A compter de mars 2020, chaque membre</a:t>
            </a:r>
            <a:r>
              <a:rPr lang="fr-FR" b="1" dirty="0">
                <a:latin typeface="Calibri Light" pitchFamily="34" charset="0"/>
              </a:rPr>
              <a:t> sera</a:t>
            </a:r>
          </a:p>
          <a:p>
            <a:pPr algn="just"/>
            <a:r>
              <a:rPr lang="fr-FR" b="1" dirty="0">
                <a:latin typeface="Calibri Light" pitchFamily="34" charset="0"/>
              </a:rPr>
              <a:t>représenté au COMITE SYNDICAL à raison de :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endParaRPr lang="fr-FR" b="1" dirty="0">
              <a:latin typeface="Calibri Light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b="1" dirty="0">
                <a:latin typeface="Calibri Light" pitchFamily="34" charset="0"/>
              </a:rPr>
              <a:t>1 représentant  pour les communes de – de 500 habitants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b="1" dirty="0">
                <a:latin typeface="Calibri Light" pitchFamily="34" charset="0"/>
              </a:rPr>
              <a:t>+ 1 représentant par tranche de 500 habitants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068E2F1-E04F-4476-AB47-46F68A1583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5. Le Service Intercommunal des Eaux Laffon de Ladebat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EF1A3BC-AE1F-4814-B700-67E598A51055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0528" y="1232756"/>
            <a:ext cx="2981331" cy="1304652"/>
          </a:xfrm>
        </p:spPr>
        <p:txBody>
          <a:bodyPr vert="horz">
            <a:normAutofit/>
          </a:bodyPr>
          <a:lstStyle/>
          <a:p>
            <a:pPr marL="171450" indent="-171450" fontAlgn="base"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b="1" u="sng" dirty="0">
                <a:solidFill>
                  <a:srgbClr val="0070C0"/>
                </a:solidFill>
                <a:latin typeface="Calibri Light" pitchFamily="34" charset="0"/>
                <a:ea typeface="+mn-ea"/>
                <a:cs typeface="+mn-cs"/>
              </a:rPr>
              <a:t>ORGANIGRAMME</a:t>
            </a: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D75134ED-B486-4DB4-BCC5-1F25A57FA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815" y="-2225701"/>
            <a:ext cx="7381738" cy="38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D0ED954D-7391-493E-B863-B347BBBC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095" y="1078980"/>
            <a:ext cx="4614268" cy="5665517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524A4B3-D6BD-482E-BEBA-663099B2ED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5. Le Service Intercommunal des Eaux Laffon de Ladebat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4E77204-3EA3-4C7B-945D-273F38336D75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0392" y="1129702"/>
            <a:ext cx="4981713" cy="5466691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b="1" u="sng" dirty="0">
                <a:solidFill>
                  <a:srgbClr val="0070C0"/>
                </a:solidFill>
                <a:latin typeface="Calibri Light" pitchFamily="34" charset="0"/>
              </a:rPr>
              <a:t>SES INFRASTRUCTURES DE POMPAGE ET DE STOCKAGE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fr-FR" sz="1600" cap="none" dirty="0">
                <a:latin typeface="Calibri Light" pitchFamily="34" charset="0"/>
              </a:rPr>
              <a:t>LE SIELL DISPOSE de </a:t>
            </a:r>
            <a:r>
              <a:rPr lang="fr-FR" sz="1600" b="1" dirty="0">
                <a:latin typeface="Calibri Light" pitchFamily="34" charset="0"/>
              </a:rPr>
              <a:t>9</a:t>
            </a:r>
            <a:r>
              <a:rPr lang="fr-FR" sz="1600" b="1" cap="none" dirty="0">
                <a:latin typeface="Calibri Light" pitchFamily="34" charset="0"/>
              </a:rPr>
              <a:t> POINTS de PRODUCTION</a:t>
            </a:r>
            <a:r>
              <a:rPr lang="fr-FR" sz="1600" cap="none" dirty="0">
                <a:latin typeface="Calibri Light" pitchFamily="34" charset="0"/>
              </a:rPr>
              <a:t> RÉPARTIS sur </a:t>
            </a:r>
            <a:r>
              <a:rPr lang="fr-FR" sz="1600" b="1" dirty="0">
                <a:latin typeface="Calibri Light" pitchFamily="34" charset="0"/>
              </a:rPr>
              <a:t>3</a:t>
            </a:r>
            <a:r>
              <a:rPr lang="fr-FR" sz="1600" cap="none" dirty="0">
                <a:latin typeface="Calibri Light" pitchFamily="34" charset="0"/>
              </a:rPr>
              <a:t> </a:t>
            </a:r>
            <a:r>
              <a:rPr lang="fr-FR" sz="1600" b="1" cap="none" dirty="0">
                <a:latin typeface="Calibri Light" pitchFamily="34" charset="0"/>
              </a:rPr>
              <a:t>UNITÉS de DISTRIBUTION PRINCIPALES</a:t>
            </a:r>
            <a:r>
              <a:rPr lang="fr-FR" sz="1600" cap="none" dirty="0">
                <a:latin typeface="Calibri Light" pitchFamily="34" charset="0"/>
              </a:rPr>
              <a:t>, À SAVOIR 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600" b="1" cap="none" dirty="0">
                <a:latin typeface="Calibri Light" pitchFamily="34" charset="0"/>
              </a:rPr>
              <a:t> </a:t>
            </a:r>
            <a:r>
              <a:rPr lang="fr-FR" sz="1600" b="1" dirty="0">
                <a:latin typeface="Calibri Light" pitchFamily="34" charset="0"/>
              </a:rPr>
              <a:t>La BRANCHE SUD</a:t>
            </a:r>
            <a:r>
              <a:rPr lang="fr-FR" sz="1600" b="1" cap="none" dirty="0">
                <a:latin typeface="Calibri Light" pitchFamily="34" charset="0"/>
              </a:rPr>
              <a:t> DU SYNDICAT EST ALIMENTÉE PAR </a:t>
            </a:r>
            <a:r>
              <a:rPr lang="fr-FR" sz="1600" b="1" dirty="0">
                <a:latin typeface="Calibri Light" pitchFamily="34" charset="0"/>
              </a:rPr>
              <a:t>TROIS</a:t>
            </a:r>
            <a:r>
              <a:rPr lang="fr-FR" sz="1600" b="1" cap="none" dirty="0">
                <a:latin typeface="Calibri Light" pitchFamily="34" charset="0"/>
              </a:rPr>
              <a:t> SITES DE CAPTAGE DISTINCTS :</a:t>
            </a:r>
          </a:p>
          <a:p>
            <a:pPr marL="557213" lvl="1" indent="-214313" eaLnBrk="0" fontAlgn="base" hangingPunct="0">
              <a:lnSpc>
                <a:spcPct val="110000"/>
              </a:lnSpc>
              <a:spcBef>
                <a:spcPts val="750"/>
              </a:spcBef>
              <a:spcAft>
                <a:spcPct val="0"/>
              </a:spcAft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Arial" panose="020B0604020202020204" pitchFamily="34" charset="0"/>
              </a:rPr>
              <a:t>LES CAPTAGES DE DEUXNOUDS-AUX-BOIS. LES EAUX SONT ENSUITE STOCKÉES DANS UNE BÂCHE DE 200 M3 AVANT D’ÊTRE REFOULÉES VERS LES RÉSERVOIRS D’HATTONCHÂTEL ET DE CREUË,</a:t>
            </a:r>
          </a:p>
          <a:p>
            <a:pPr marL="557213" lvl="1" indent="-214313" eaLnBrk="0" fontAlgn="base" hangingPunct="0">
              <a:lnSpc>
                <a:spcPct val="110000"/>
              </a:lnSpc>
              <a:spcBef>
                <a:spcPts val="750"/>
              </a:spcBef>
              <a:spcAft>
                <a:spcPct val="0"/>
              </a:spcAft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Arial" panose="020B0604020202020204" pitchFamily="34" charset="0"/>
              </a:rPr>
              <a:t>LE CAPTAGE DE DOMPIERRE-AUX-BOIS. LES EAUX SONT ENSUITE ACHEMINÉES GRAVITAIREMENT VERS UNE BÂCHE DE 500 M3 AVANT D’ÊTRE REFOULÉES VERS LE RÉSERVOIR DE HATTONCHÂTEL ET DE CREUË,</a:t>
            </a:r>
          </a:p>
          <a:p>
            <a:pPr marL="557213" lvl="1" indent="-214313" eaLnBrk="0" fontAlgn="base" hangingPunct="0">
              <a:lnSpc>
                <a:spcPct val="110000"/>
              </a:lnSpc>
              <a:spcBef>
                <a:spcPts val="750"/>
              </a:spcBef>
              <a:spcAft>
                <a:spcPct val="0"/>
              </a:spcAft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Arial" panose="020B0604020202020204" pitchFamily="34" charset="0"/>
              </a:rPr>
              <a:t>LE CAPTAGE DE SAINT-JULIEN-SOUS-LES-CÔTES. LES EAUX ALIMENTENT 2 VILLAGES : Saint-Julien-sous-les-Côtes et Liouville,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0" y="4508897"/>
            <a:ext cx="4376738" cy="23479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fr-FR" sz="1350" dirty="0">
              <a:latin typeface="Calibri Light" panose="020F03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DF705F-F605-48B1-9BA6-E50F701B438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587" y="2077165"/>
            <a:ext cx="3981450" cy="47796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624" y="1085348"/>
            <a:ext cx="2318147" cy="10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633" y="3573016"/>
            <a:ext cx="1590162" cy="79508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cxnSp>
        <p:nvCxnSpPr>
          <p:cNvPr id="8" name="Connecteur droit avec flèche 7"/>
          <p:cNvCxnSpPr>
            <a:cxnSpLocks/>
          </p:cNvCxnSpPr>
          <p:nvPr/>
        </p:nvCxnSpPr>
        <p:spPr>
          <a:xfrm flipV="1">
            <a:off x="4680012" y="4112676"/>
            <a:ext cx="1703354" cy="540460"/>
          </a:xfrm>
          <a:prstGeom prst="straightConnector1">
            <a:avLst/>
          </a:prstGeom>
          <a:ln w="25400">
            <a:solidFill>
              <a:srgbClr val="EBBD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0194251-FA96-4EF4-9F8B-E9710A00A8A3}"/>
              </a:ext>
            </a:extLst>
          </p:cNvPr>
          <p:cNvCxnSpPr>
            <a:cxnSpLocks/>
          </p:cNvCxnSpPr>
          <p:nvPr/>
        </p:nvCxnSpPr>
        <p:spPr>
          <a:xfrm flipV="1">
            <a:off x="4734875" y="5517232"/>
            <a:ext cx="981962" cy="598370"/>
          </a:xfrm>
          <a:prstGeom prst="straightConnector1">
            <a:avLst/>
          </a:prstGeom>
          <a:ln w="25400">
            <a:solidFill>
              <a:srgbClr val="32E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>
            <a:extLst>
              <a:ext uri="{FF2B5EF4-FFF2-40B4-BE49-F238E27FC236}">
                <a16:creationId xmlns:a16="http://schemas.microsoft.com/office/drawing/2014/main" id="{BF5BDF4F-A8F1-4697-991D-FF6408BF8A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5. Le Service Intercommunal des Eaux Laffon de Ladebat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9F0C3F4-10A6-4891-B508-8D2A824AC441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2"/>
          <p:cNvSpPr txBox="1">
            <a:spLocks/>
          </p:cNvSpPr>
          <p:nvPr/>
        </p:nvSpPr>
        <p:spPr>
          <a:xfrm>
            <a:off x="0" y="4508897"/>
            <a:ext cx="4376738" cy="23479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fr-FR" sz="1350" dirty="0">
              <a:latin typeface="Calibri Light" panose="020F0302020204030204" pitchFamily="34" charset="0"/>
            </a:endParaRP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0" y="1115649"/>
            <a:ext cx="5173265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1" hangingPunct="1">
              <a:lnSpc>
                <a:spcPct val="11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Ø"/>
              <a:tabLst>
                <a:tab pos="335756" algn="l"/>
              </a:tabLst>
            </a:pPr>
            <a:r>
              <a:rPr lang="fr-FR" sz="1600" b="1" dirty="0">
                <a:latin typeface="Calibri Light" pitchFamily="34" charset="0"/>
                <a:cs typeface="+mn-cs"/>
              </a:rPr>
              <a:t>La BRANCHE NORD du SYNDICAT EST ALIMENTÉE PAR UNITÉ DE PRODUCTION CONSTITUÉE DE :</a:t>
            </a:r>
          </a:p>
          <a:p>
            <a:pPr marL="557213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2 FORAGES DANS LA NAPPE ALLUVIALE DE LA MEUSE SITUÉS À TROYON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, D’UNE CAPACITÉ DE 300 M3/H CHACUN. L’EAU EST ENSUITE REFOULÉE :</a:t>
            </a:r>
          </a:p>
          <a:p>
            <a:pPr marL="740569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VERS LE RÉSERVOIR DE WOIMBEY / BOUQUEMONT d’une CAPACITÉ de 750 M3 pour la desserte des communes situées en vallée de Meuse (Bouquemont, Troyon)</a:t>
            </a:r>
          </a:p>
          <a:p>
            <a:pPr marL="740569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VERS LE RÉSERVOIR PRINCIPAL DE MONTVILLERS d’une CAPACITÉ de  2000 M3 ( les communes adhérentes au SIELL en plaine de la Woëvre)</a:t>
            </a:r>
          </a:p>
          <a:p>
            <a:pPr marL="526256" lvl="1">
              <a:lnSpc>
                <a:spcPct val="110000"/>
              </a:lnSpc>
              <a:spcBef>
                <a:spcPts val="750"/>
              </a:spcBef>
              <a:buClr>
                <a:schemeClr val="accent1"/>
              </a:buClr>
              <a:buSzPct val="80000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557213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LES SOURCES DE JONVAUX SITUÉES SUR LE TERRITOIRE DE LA COMMUNE DES ÉPARGES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. ELLES DESSERVENT LES VILLAGES DE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TRÉSAUVAUX ET LES ÉPARGES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AE2108-D2C1-4F85-87FB-B27BD45684FF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544" y="2098417"/>
            <a:ext cx="4104456" cy="412950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443" y="1491935"/>
            <a:ext cx="1941909" cy="155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avec flèche 25"/>
          <p:cNvCxnSpPr>
            <a:cxnSpLocks/>
          </p:cNvCxnSpPr>
          <p:nvPr/>
        </p:nvCxnSpPr>
        <p:spPr>
          <a:xfrm>
            <a:off x="4724462" y="3171940"/>
            <a:ext cx="1827758" cy="235462"/>
          </a:xfrm>
          <a:prstGeom prst="straightConnector1">
            <a:avLst/>
          </a:prstGeom>
          <a:ln w="25400">
            <a:solidFill>
              <a:srgbClr val="1197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cxnSpLocks/>
          </p:cNvCxnSpPr>
          <p:nvPr/>
        </p:nvCxnSpPr>
        <p:spPr>
          <a:xfrm flipV="1">
            <a:off x="4767264" y="4698580"/>
            <a:ext cx="1784956" cy="1043771"/>
          </a:xfrm>
          <a:prstGeom prst="straightConnector1">
            <a:avLst/>
          </a:prstGeom>
          <a:ln w="25400">
            <a:solidFill>
              <a:srgbClr val="F5F2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5A6693B0-38E0-4747-BCE8-567C27AA2A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5. Le Service Intercommunal des Eaux Laffon de Ladebat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583" y="5517232"/>
            <a:ext cx="1663303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DE0B613-B9B6-440B-8F2E-204F70D3571E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2"/>
          <p:cNvSpPr txBox="1">
            <a:spLocks/>
          </p:cNvSpPr>
          <p:nvPr/>
        </p:nvSpPr>
        <p:spPr>
          <a:xfrm>
            <a:off x="0" y="4508897"/>
            <a:ext cx="4376738" cy="23479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fr-FR" sz="1350" dirty="0">
              <a:latin typeface="Calibri Light" panose="020F0302020204030204" pitchFamily="34" charset="0"/>
            </a:endParaRP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0" y="1376772"/>
            <a:ext cx="4898231" cy="580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lnSpc>
                <a:spcPct val="11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Ø"/>
              <a:tabLst>
                <a:tab pos="335756" algn="l"/>
              </a:tabLst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L’UNITÉ VAL DE MEUSE EST ALIMENTÉE PAR :</a:t>
            </a:r>
          </a:p>
          <a:p>
            <a:pPr marL="257175" indent="-257175">
              <a:lnSpc>
                <a:spcPct val="11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>
                <a:tab pos="335756" algn="l"/>
              </a:tabLst>
            </a:pP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557213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1 SOURCE SITUÉE À DIEUE-SUR-MEUSE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, desservant la commune de ANCEMONT,</a:t>
            </a:r>
          </a:p>
          <a:p>
            <a:pPr marL="557213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1 SOURCE SITUÉE À GÉNICOURT-SUR-MEUSE, </a:t>
            </a:r>
            <a:r>
              <a:rPr lang="fr-FR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desservant la commune des MONTHAIRONS,</a:t>
            </a:r>
            <a:endParaRPr lang="fr-FR" b="1" i="1" dirty="0">
              <a:solidFill>
                <a:prstClr val="black">
                  <a:lumMod val="75000"/>
                  <a:lumOff val="25000"/>
                </a:prstClr>
              </a:solidFill>
              <a:latin typeface="Calibri Light" pitchFamily="34" charset="0"/>
            </a:endParaRPr>
          </a:p>
          <a:p>
            <a:pPr marL="557213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1 FORAGE DANS LA NAPPE ALLUVIALE DE LA MEUSE SITUÉ À VILLERS-SUR-MEUSE, </a:t>
            </a:r>
            <a:r>
              <a:rPr lang="fr-FR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desservant les communes de Villers-sur-Meuse et Tilly-sur-Meuse,</a:t>
            </a:r>
          </a:p>
          <a:p>
            <a:pPr marL="557213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1 SOURCE SITUÉE À </a:t>
            </a:r>
            <a:r>
              <a:rPr lang="fr-FR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RANZIERE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, desservant la commune de </a:t>
            </a:r>
            <a:r>
              <a:rPr lang="fr-F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Ranzière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,</a:t>
            </a:r>
          </a:p>
          <a:p>
            <a:pPr marL="557213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 3" charset="2"/>
              <a:buChar char=""/>
              <a:tabLst>
                <a:tab pos="335756" algn="l"/>
              </a:tabLst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Calibri Light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F1D192E-7651-4A59-B80B-49E0D130EAE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357" y="2276872"/>
            <a:ext cx="3019425" cy="2861945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0255AB1-0FD2-4FF0-B268-91F953CBE335}"/>
              </a:ext>
            </a:extLst>
          </p:cNvPr>
          <p:cNvCxnSpPr>
            <a:cxnSpLocks/>
          </p:cNvCxnSpPr>
          <p:nvPr/>
        </p:nvCxnSpPr>
        <p:spPr>
          <a:xfrm>
            <a:off x="4211960" y="2384605"/>
            <a:ext cx="2052228" cy="324315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71B9EFE-B105-49A3-96B4-904361632A87}"/>
              </a:ext>
            </a:extLst>
          </p:cNvPr>
          <p:cNvCxnSpPr>
            <a:cxnSpLocks/>
          </p:cNvCxnSpPr>
          <p:nvPr/>
        </p:nvCxnSpPr>
        <p:spPr>
          <a:xfrm>
            <a:off x="4628321" y="3235163"/>
            <a:ext cx="1420072" cy="193837"/>
          </a:xfrm>
          <a:prstGeom prst="straightConnector1">
            <a:avLst/>
          </a:prstGeom>
          <a:ln w="25400">
            <a:solidFill>
              <a:srgbClr val="FF01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5E728ED-413C-46E7-B524-6971C4A6F201}"/>
              </a:ext>
            </a:extLst>
          </p:cNvPr>
          <p:cNvCxnSpPr>
            <a:cxnSpLocks/>
          </p:cNvCxnSpPr>
          <p:nvPr/>
        </p:nvCxnSpPr>
        <p:spPr>
          <a:xfrm flipV="1">
            <a:off x="4394555" y="3809884"/>
            <a:ext cx="2193669" cy="182329"/>
          </a:xfrm>
          <a:prstGeom prst="straightConnector1">
            <a:avLst/>
          </a:prstGeom>
          <a:ln w="25400">
            <a:solidFill>
              <a:srgbClr val="B869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>
            <a:extLst>
              <a:ext uri="{FF2B5EF4-FFF2-40B4-BE49-F238E27FC236}">
                <a16:creationId xmlns:a16="http://schemas.microsoft.com/office/drawing/2014/main" id="{6B83B0DE-4A1F-48BA-812D-7D6287D040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5. Le Service Intercommunal des Eaux Laffon de Ladebat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CBF8259-5665-4487-AD4B-F204BA7CC583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48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avec flèche 17"/>
          <p:cNvCxnSpPr/>
          <p:nvPr/>
        </p:nvCxnSpPr>
        <p:spPr>
          <a:xfrm flipH="1">
            <a:off x="7818835" y="1659731"/>
            <a:ext cx="210740" cy="428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D0C76BAE-4087-4770-89F5-C172426EA2F7}"/>
              </a:ext>
            </a:extLst>
          </p:cNvPr>
          <p:cNvGrpSpPr/>
          <p:nvPr/>
        </p:nvGrpSpPr>
        <p:grpSpPr>
          <a:xfrm>
            <a:off x="5526730" y="1266849"/>
            <a:ext cx="3318272" cy="5143500"/>
            <a:chOff x="5572126" y="857250"/>
            <a:chExt cx="3318272" cy="51435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6" y="857250"/>
              <a:ext cx="3318272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Ellipse 31"/>
            <p:cNvSpPr/>
            <p:nvPr/>
          </p:nvSpPr>
          <p:spPr>
            <a:xfrm>
              <a:off x="7579519" y="1122760"/>
              <a:ext cx="108347" cy="1214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7717631" y="3344466"/>
              <a:ext cx="542925" cy="121444"/>
            </a:xfrm>
            <a:custGeom>
              <a:avLst/>
              <a:gdLst>
                <a:gd name="connsiteX0" fmla="*/ 0 w 723900"/>
                <a:gd name="connsiteY0" fmla="*/ 104775 h 161925"/>
                <a:gd name="connsiteX1" fmla="*/ 180975 w 723900"/>
                <a:gd name="connsiteY1" fmla="*/ 161925 h 161925"/>
                <a:gd name="connsiteX2" fmla="*/ 400050 w 723900"/>
                <a:gd name="connsiteY2" fmla="*/ 85725 h 161925"/>
                <a:gd name="connsiteX3" fmla="*/ 514350 w 723900"/>
                <a:gd name="connsiteY3" fmla="*/ 38100 h 161925"/>
                <a:gd name="connsiteX4" fmla="*/ 600075 w 723900"/>
                <a:gd name="connsiteY4" fmla="*/ 28575 h 161925"/>
                <a:gd name="connsiteX5" fmla="*/ 723900 w 723900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900" h="161925">
                  <a:moveTo>
                    <a:pt x="0" y="104775"/>
                  </a:moveTo>
                  <a:lnTo>
                    <a:pt x="180975" y="161925"/>
                  </a:lnTo>
                  <a:lnTo>
                    <a:pt x="400050" y="85725"/>
                  </a:lnTo>
                  <a:lnTo>
                    <a:pt x="514350" y="38100"/>
                  </a:lnTo>
                  <a:lnTo>
                    <a:pt x="600075" y="28575"/>
                  </a:lnTo>
                  <a:lnTo>
                    <a:pt x="72390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8187928" y="3281363"/>
              <a:ext cx="108347" cy="1214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7078267" y="1158479"/>
              <a:ext cx="107156" cy="1214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0" y="4508897"/>
            <a:ext cx="4376738" cy="23479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fr-FR" sz="1350" dirty="0">
              <a:latin typeface="Calibri Light" panose="020F0302020204030204" pitchFamily="34" charset="0"/>
            </a:endParaRP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 bwMode="auto">
          <a:xfrm>
            <a:off x="401240" y="1273810"/>
            <a:ext cx="4576763" cy="513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</a:pPr>
            <a:r>
              <a:rPr lang="fr-FR" dirty="0">
                <a:latin typeface="Calibri Light" pitchFamily="34" charset="0"/>
              </a:rPr>
              <a:t>DE PLUS, LE SYNDICAT DISPOSE DE TROIS INTERCONNEXIONS AVEC DES COLLECTIVITÉS VOISINES :</a:t>
            </a:r>
          </a:p>
          <a:p>
            <a:pPr marL="268288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avec LE SYNDICAT DES EAUX DE PIENNES À LANHÈRES :</a:t>
            </a:r>
          </a:p>
          <a:p>
            <a:pPr marL="557213" lvl="1" indent="-214313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Calibri Light" pitchFamily="34" charset="0"/>
              </a:rPr>
              <a:t>CETTE LIAISON DE SECOURS EST TRÈS PEU UTILISÉE. ELLE PERMET NOTAMMENT D’ALIMENTER, À HAUTEUR DE 250 À 300 M</a:t>
            </a:r>
            <a:r>
              <a:rPr lang="fr-FR" sz="1200" baseline="30000" dirty="0">
                <a:latin typeface="Calibri Light" pitchFamily="34" charset="0"/>
              </a:rPr>
              <a:t>3</a:t>
            </a:r>
            <a:r>
              <a:rPr lang="fr-FR" sz="1200" dirty="0">
                <a:latin typeface="Calibri Light" pitchFamily="34" charset="0"/>
              </a:rPr>
              <a:t>/J</a:t>
            </a:r>
          </a:p>
          <a:p>
            <a:pPr marL="514350" lvl="1" indent="-17145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</a:pPr>
            <a:endParaRPr lang="fr-FR" sz="1200" dirty="0">
              <a:latin typeface="Calibri Light" pitchFamily="34" charset="0"/>
            </a:endParaRPr>
          </a:p>
          <a:p>
            <a:pPr marL="268288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avec LA VILLE D’ETAIN :</a:t>
            </a:r>
          </a:p>
          <a:p>
            <a:pPr marL="557213" lvl="1" indent="-214313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Calibri Light" pitchFamily="34" charset="0"/>
              </a:rPr>
              <a:t>CETTE LIAISON A ÉTÉ RÉALISÉE EN 2012. ELLE PERMET D’ACHEMINER EXCEPTIONNELLEMENT UN VOLUME DE SECOURS COMPRIS ENTRE 150 ET 200 M</a:t>
            </a:r>
            <a:r>
              <a:rPr lang="fr-FR" sz="1200" baseline="30000" dirty="0">
                <a:latin typeface="Calibri Light" pitchFamily="34" charset="0"/>
              </a:rPr>
              <a:t>3</a:t>
            </a:r>
            <a:r>
              <a:rPr lang="fr-FR" sz="1200" dirty="0">
                <a:latin typeface="Calibri Light" pitchFamily="34" charset="0"/>
              </a:rPr>
              <a:t>/J</a:t>
            </a:r>
          </a:p>
          <a:p>
            <a:pPr marL="514350" lvl="1" indent="-17145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</a:pPr>
            <a:endParaRPr lang="fr-FR" sz="1200" dirty="0">
              <a:latin typeface="Calibri Light" pitchFamily="34" charset="0"/>
            </a:endParaRPr>
          </a:p>
          <a:p>
            <a:pPr marL="268288" lvl="1" indent="-214313">
              <a:lnSpc>
                <a:spcPct val="110000"/>
              </a:lnSpc>
              <a:spcBef>
                <a:spcPts val="750"/>
              </a:spcBef>
              <a:buSzPct val="80000"/>
              <a:buFont typeface="Wingdings 3" charset="2"/>
              <a:buChar char=""/>
              <a:tabLst>
                <a:tab pos="335756" algn="l"/>
              </a:tabLst>
            </a:pPr>
            <a:r>
              <a:rPr lang="fr-F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itchFamily="34" charset="0"/>
              </a:rPr>
              <a:t>avec LE SYNDICAT DES EAUX DU SOIRON</a:t>
            </a:r>
          </a:p>
          <a:p>
            <a:pPr marL="557213" lvl="1" indent="-214313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Calibri Light" pitchFamily="34" charset="0"/>
              </a:rPr>
              <a:t>ELLE PERMET D’ACHEMINER UN VOLUME COMPRIS ENTRE 500 ET 1000 M</a:t>
            </a:r>
            <a:r>
              <a:rPr lang="fr-FR" sz="1200" baseline="30000" dirty="0">
                <a:latin typeface="Calibri Light" pitchFamily="34" charset="0"/>
              </a:rPr>
              <a:t>3</a:t>
            </a:r>
            <a:r>
              <a:rPr lang="fr-FR" sz="1200" dirty="0">
                <a:latin typeface="Calibri Light" pitchFamily="34" charset="0"/>
              </a:rPr>
              <a:t>/J.</a:t>
            </a:r>
          </a:p>
          <a:p>
            <a:pPr marL="514350" lvl="1" indent="-17145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charset="0"/>
              <a:buChar char="•"/>
            </a:pPr>
            <a:endParaRPr lang="fr-FR" dirty="0">
              <a:latin typeface="Calibri Light" pitchFamily="34" charset="0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</a:pPr>
            <a:endParaRPr lang="fr-FR" sz="1500" dirty="0">
              <a:latin typeface="Calibri Light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AC629D2-D254-45CF-81CC-D7F099A30E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5. Le Service Intercommunal des Eaux Laffon de Ladebat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76072A6-8D60-4E23-9A86-DDE4ED3E8259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 bwMode="auto">
          <a:xfrm>
            <a:off x="0" y="1627585"/>
            <a:ext cx="9144000" cy="3313583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14313" indent="-214313" algn="l" eaLnBrk="1" hangingPunct="1">
              <a:buFontTx/>
              <a:buChar char="-"/>
            </a:pPr>
            <a:endParaRPr lang="fr-FR" sz="1350" dirty="0">
              <a:latin typeface="Calibri Light" pitchFamily="34" charset="0"/>
            </a:endParaRPr>
          </a:p>
          <a:p>
            <a:pPr marL="257175" indent="-257175" algn="l" eaLnBrk="1" hangingPunct="1"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UN LINÉAIRE de RÉSEAUX DE </a:t>
            </a:r>
            <a:r>
              <a:rPr lang="fr-FR" sz="2100" b="1" dirty="0">
                <a:solidFill>
                  <a:srgbClr val="FF0000"/>
                </a:solidFill>
                <a:latin typeface="Calibri Light" pitchFamily="34" charset="0"/>
              </a:rPr>
              <a:t>≈ 425 KM</a:t>
            </a:r>
            <a:r>
              <a:rPr lang="fr-FR" b="1" dirty="0">
                <a:latin typeface="Calibri Light" pitchFamily="34" charset="0"/>
              </a:rPr>
              <a:t> </a:t>
            </a:r>
          </a:p>
          <a:p>
            <a:pPr marL="257175" indent="-257175" algn="l" eaLnBrk="1" hangingPunct="1"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UNE PRODUCTION DE </a:t>
            </a:r>
            <a:r>
              <a:rPr lang="fr-FR" sz="2100" b="1" dirty="0">
                <a:solidFill>
                  <a:srgbClr val="FF0000"/>
                </a:solidFill>
                <a:latin typeface="Calibri Light" pitchFamily="34" charset="0"/>
              </a:rPr>
              <a:t>1 044 156 M3</a:t>
            </a:r>
            <a:r>
              <a:rPr lang="fr-FR" b="1" u="sng" dirty="0">
                <a:latin typeface="Calibri Light" pitchFamily="34" charset="0"/>
              </a:rPr>
              <a:t> </a:t>
            </a:r>
          </a:p>
          <a:p>
            <a:pPr marL="257175" indent="-257175" algn="l" eaLnBrk="1" hangingPunct="1"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UNE CONSOMMATION FACTURÉE PRORATISEE SUR 365 JOURS DE </a:t>
            </a:r>
            <a:r>
              <a:rPr lang="fr-FR" sz="2100" b="1" dirty="0">
                <a:solidFill>
                  <a:srgbClr val="FF0000"/>
                </a:solidFill>
                <a:latin typeface="Calibri Light" pitchFamily="34" charset="0"/>
              </a:rPr>
              <a:t>852 287 M3</a:t>
            </a:r>
          </a:p>
          <a:p>
            <a:pPr marL="257175" indent="-257175" algn="l" eaLnBrk="1" hangingPunct="1"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UN VOLUME NON DISTRIBUÉ DE </a:t>
            </a:r>
            <a:r>
              <a:rPr lang="fr-FR" sz="2100" b="1" dirty="0">
                <a:solidFill>
                  <a:srgbClr val="FF0000"/>
                </a:solidFill>
                <a:latin typeface="Calibri Light" pitchFamily="34" charset="0"/>
              </a:rPr>
              <a:t>191 869 M3</a:t>
            </a:r>
          </a:p>
          <a:p>
            <a:pPr marL="257175" indent="-257175" algn="l" eaLnBrk="1" hangingPunct="1"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UN RENDEMENT GLOBAL DE </a:t>
            </a:r>
            <a:r>
              <a:rPr lang="fr-FR" b="1" dirty="0">
                <a:solidFill>
                  <a:srgbClr val="FF0000"/>
                </a:solidFill>
                <a:latin typeface="Calibri Light" pitchFamily="34" charset="0"/>
              </a:rPr>
              <a:t>82,2,5%  </a:t>
            </a:r>
            <a:r>
              <a:rPr lang="fr-FR" b="1" dirty="0">
                <a:latin typeface="Calibri Light" pitchFamily="34" charset="0"/>
              </a:rPr>
              <a:t>SOIT UNE PERTE DE RENDEMENT DE </a:t>
            </a:r>
            <a:r>
              <a:rPr lang="fr-FR" b="1" dirty="0">
                <a:solidFill>
                  <a:srgbClr val="FF0000"/>
                </a:solidFill>
                <a:latin typeface="Calibri Light" pitchFamily="34" charset="0"/>
              </a:rPr>
              <a:t>2,7 %</a:t>
            </a:r>
            <a:r>
              <a:rPr lang="fr-FR" b="1" dirty="0">
                <a:latin typeface="Calibri Light" pitchFamily="34" charset="0"/>
              </a:rPr>
              <a:t> / 2017</a:t>
            </a:r>
          </a:p>
          <a:p>
            <a:pPr marL="257175" indent="-257175" algn="l" eaLnBrk="1" hangingPunct="1"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UN TAUX DE CONFORMITÉ DE </a:t>
            </a:r>
            <a:r>
              <a:rPr lang="fr-FR" sz="2100" b="1" dirty="0">
                <a:solidFill>
                  <a:srgbClr val="FF0000"/>
                </a:solidFill>
                <a:latin typeface="Calibri Light" pitchFamily="34" charset="0"/>
              </a:rPr>
              <a:t>100%</a:t>
            </a:r>
            <a:r>
              <a:rPr lang="fr-FR" b="1" dirty="0">
                <a:latin typeface="Calibri Light" pitchFamily="34" charset="0"/>
              </a:rPr>
              <a:t> POUR LES ANALYSES PHYSICO-CHIMIQUES</a:t>
            </a:r>
          </a:p>
          <a:p>
            <a:pPr marL="257175" indent="-257175" algn="l" eaLnBrk="1" hangingPunct="1"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UN TAUX DE CONFORMITÉ de </a:t>
            </a:r>
            <a:r>
              <a:rPr lang="fr-FR" sz="2100" b="1" dirty="0">
                <a:solidFill>
                  <a:srgbClr val="FF0000"/>
                </a:solidFill>
                <a:latin typeface="Calibri Light" pitchFamily="34" charset="0"/>
              </a:rPr>
              <a:t>92%</a:t>
            </a:r>
            <a:r>
              <a:rPr lang="fr-FR" b="1" dirty="0">
                <a:latin typeface="Calibri Light" pitchFamily="34" charset="0"/>
              </a:rPr>
              <a:t> POUR LES ANALYSES BACTÉRIOLOGIQUES</a:t>
            </a:r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0" y="1307972"/>
            <a:ext cx="9144000" cy="619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700" b="1" u="sng" dirty="0">
                <a:solidFill>
                  <a:srgbClr val="0070C0"/>
                </a:solidFill>
                <a:latin typeface="Calibri Light" panose="020F0302020204030204" pitchFamily="34" charset="0"/>
              </a:rPr>
              <a:t>En 2018, Le </a:t>
            </a:r>
            <a:r>
              <a:rPr lang="fr-FR" sz="2700" b="1" u="sng" dirty="0" err="1">
                <a:solidFill>
                  <a:srgbClr val="0070C0"/>
                </a:solidFill>
                <a:latin typeface="Calibri Light" panose="020F0302020204030204" pitchFamily="34" charset="0"/>
              </a:rPr>
              <a:t>siell</a:t>
            </a:r>
            <a:r>
              <a:rPr lang="fr-FR" sz="2700" b="1" u="sng" dirty="0">
                <a:solidFill>
                  <a:srgbClr val="0070C0"/>
                </a:solidFill>
                <a:latin typeface="Calibri Light" panose="020F0302020204030204" pitchFamily="34" charset="0"/>
              </a:rPr>
              <a:t> c’est 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93F7FBC-3024-4B5C-A6EE-19B77D0F1C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5. Le Service Intercommunal des Eaux Laffon de Ladebat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83F5F7A-67EF-40EA-80EC-189BA5528A98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 bwMode="auto">
          <a:xfrm>
            <a:off x="3572" y="1855970"/>
            <a:ext cx="9144000" cy="382450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10000"/>
              </a:lnSpc>
            </a:pPr>
            <a:endParaRPr lang="fr-FR" sz="1350" dirty="0">
              <a:latin typeface="Calibri Light" pitchFamily="34" charset="0"/>
            </a:endParaRPr>
          </a:p>
          <a:p>
            <a:pPr marL="257175" indent="-257175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LES TARIFS SUR LE TERRITOIRE DE LA COMMUNE D’EIX SERONT DE :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fr-FR" sz="1650" dirty="0">
                <a:latin typeface="Calibri Light" pitchFamily="34" charset="0"/>
              </a:rPr>
              <a:t> </a:t>
            </a:r>
            <a:r>
              <a:rPr lang="fr-FR" sz="2100" dirty="0">
                <a:solidFill>
                  <a:srgbClr val="FF0000"/>
                </a:solidFill>
                <a:latin typeface="Calibri Light" pitchFamily="34" charset="0"/>
              </a:rPr>
              <a:t>2,40 € HT/M3</a:t>
            </a:r>
            <a:r>
              <a:rPr lang="fr-FR" sz="1650" dirty="0">
                <a:latin typeface="Calibri Light" pitchFamily="34" charset="0"/>
              </a:rPr>
              <a:t> (TRANCHE DE 0 À 500M3)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fr-FR" sz="1650" i="1" dirty="0">
                <a:latin typeface="Calibri Light" pitchFamily="34" charset="0"/>
              </a:rPr>
              <a:t>TAXE POLLUTION : </a:t>
            </a:r>
            <a:r>
              <a:rPr lang="fr-FR" sz="1650" i="1" u="sng" dirty="0">
                <a:latin typeface="Calibri Light" pitchFamily="34" charset="0"/>
              </a:rPr>
              <a:t>0,35 € HT/M3 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fr-FR" sz="1650" i="1" dirty="0">
                <a:latin typeface="Calibri Light" pitchFamily="34" charset="0"/>
              </a:rPr>
              <a:t>REDEVANCE PRÉLÈVEMENT : </a:t>
            </a:r>
            <a:r>
              <a:rPr lang="fr-FR" sz="1650" i="1" u="sng" dirty="0">
                <a:latin typeface="Calibri Light" pitchFamily="34" charset="0"/>
              </a:rPr>
              <a:t>0,10 € HT/M3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fr-FR" sz="1650" dirty="0">
                <a:latin typeface="Calibri Light" pitchFamily="34" charset="0"/>
              </a:rPr>
              <a:t>ABONNEMENT COMPTEUR : </a:t>
            </a:r>
            <a:r>
              <a:rPr lang="fr-FR" sz="2100" dirty="0">
                <a:solidFill>
                  <a:srgbClr val="FF0000"/>
                </a:solidFill>
                <a:latin typeface="Calibri Light" pitchFamily="34" charset="0"/>
              </a:rPr>
              <a:t>65 € HT / AN</a:t>
            </a:r>
            <a:r>
              <a:rPr lang="fr-FR" sz="1650" dirty="0">
                <a:latin typeface="Calibri Light" pitchFamily="34" charset="0"/>
              </a:rPr>
              <a:t> (DIAMÈTRE 15MM)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fr-FR" sz="1650" u="sng" dirty="0">
                <a:solidFill>
                  <a:srgbClr val="FF0000"/>
                </a:solidFill>
                <a:latin typeface="Calibri Light" pitchFamily="34" charset="0"/>
              </a:rPr>
              <a:t>LE SIELL EST ASSUJETTI À LA TVA : 5,5 %</a:t>
            </a:r>
          </a:p>
          <a:p>
            <a:pPr marL="257175" indent="-257175" algn="l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UN MONTANT DE </a:t>
            </a:r>
            <a:r>
              <a:rPr lang="fr-FR" sz="2100" b="1" dirty="0">
                <a:solidFill>
                  <a:srgbClr val="FF0000"/>
                </a:solidFill>
                <a:latin typeface="Calibri Light" pitchFamily="34" charset="0"/>
              </a:rPr>
              <a:t>407 € HT + 22,38 € DE TVA = 429,38 €TTC pour 120 M3</a:t>
            </a:r>
            <a:r>
              <a:rPr lang="fr-FR" b="1" dirty="0">
                <a:latin typeface="Calibri Light" pitchFamily="34" charset="0"/>
              </a:rPr>
              <a:t> DE CONSOMMATION (ABONNEMENT, EAU ET TAXES), SOIT 3</a:t>
            </a:r>
            <a:r>
              <a:rPr lang="fr-FR" b="1" u="sng" dirty="0">
                <a:latin typeface="Calibri Light" pitchFamily="34" charset="0"/>
              </a:rPr>
              <a:t>,6095 € TTC/M3</a:t>
            </a:r>
            <a:r>
              <a:rPr lang="fr-FR" b="1" dirty="0">
                <a:latin typeface="Calibri Light" pitchFamily="34" charset="0"/>
              </a:rPr>
              <a:t> </a:t>
            </a:r>
            <a:r>
              <a:rPr lang="fr-FR" b="1" i="1" dirty="0">
                <a:solidFill>
                  <a:srgbClr val="FF0000"/>
                </a:solidFill>
                <a:latin typeface="Calibri Light" pitchFamily="34" charset="0"/>
              </a:rPr>
              <a:t>(contre 415 €TTC +     12 € TTC pris en charge par le budget général de la commune = impôts)</a:t>
            </a:r>
          </a:p>
          <a:p>
            <a:pPr marL="257175" indent="-257175" algn="l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UNE DURÉE D’EXTINCTION de la DETTE de </a:t>
            </a:r>
            <a:r>
              <a:rPr lang="fr-FR" sz="2000" b="1" dirty="0">
                <a:solidFill>
                  <a:srgbClr val="FF0000"/>
                </a:solidFill>
                <a:latin typeface="Calibri Light" pitchFamily="34" charset="0"/>
              </a:rPr>
              <a:t>38</a:t>
            </a:r>
            <a:r>
              <a:rPr lang="fr-FR" sz="2100" b="1" dirty="0">
                <a:solidFill>
                  <a:srgbClr val="FF0000"/>
                </a:solidFill>
                <a:latin typeface="Calibri Light" pitchFamily="34" charset="0"/>
              </a:rPr>
              <a:t> ANNÉES ( 417 285 € de capital + 550 369 € d’intérêt), soit 25 465 € de remboursement annuel.</a:t>
            </a:r>
          </a:p>
        </p:txBody>
      </p:sp>
      <p:sp>
        <p:nvSpPr>
          <p:cNvPr id="3" name="Accolade fermante 2"/>
          <p:cNvSpPr>
            <a:spLocks/>
          </p:cNvSpPr>
          <p:nvPr/>
        </p:nvSpPr>
        <p:spPr bwMode="auto">
          <a:xfrm>
            <a:off x="4327099" y="2645630"/>
            <a:ext cx="227662" cy="520317"/>
          </a:xfrm>
          <a:prstGeom prst="rightBrace">
            <a:avLst>
              <a:gd name="adj1" fmla="val 1892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565432" y="2691121"/>
            <a:ext cx="3564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Tw Cen MT"/>
              </a:rPr>
              <a:t>Agence de l’Eau Rhin-Meuse</a:t>
            </a:r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-3573" y="1250692"/>
            <a:ext cx="9144001" cy="619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700" b="1" u="sng" dirty="0">
                <a:solidFill>
                  <a:srgbClr val="0070C0"/>
                </a:solidFill>
                <a:latin typeface="Calibri Light" panose="020F0302020204030204" pitchFamily="34" charset="0"/>
              </a:rPr>
              <a:t>À compter du 1</a:t>
            </a:r>
            <a:r>
              <a:rPr lang="fr-FR" sz="2700" b="1" u="sng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er</a:t>
            </a:r>
            <a:r>
              <a:rPr lang="fr-FR" sz="2700" b="1" u="sng" dirty="0">
                <a:solidFill>
                  <a:srgbClr val="0070C0"/>
                </a:solidFill>
                <a:latin typeface="Calibri Light" panose="020F0302020204030204" pitchFamily="34" charset="0"/>
              </a:rPr>
              <a:t> janvier 2020: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9F2427F-8BA9-44B2-B570-766AC14F7C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</a:t>
            </a:r>
            <a:r>
              <a:rPr lang="fr-FR" altLang="fr-FR" sz="2200">
                <a:solidFill>
                  <a:schemeClr val="tx1"/>
                </a:solidFill>
              </a:rPr>
              <a:t>. </a:t>
            </a:r>
            <a:r>
              <a:rPr lang="fr-FR" altLang="fr-FR" sz="2200" dirty="0">
                <a:solidFill>
                  <a:schemeClr val="tx1"/>
                </a:solidFill>
              </a:rPr>
              <a:t>Le Service Intercommunal des Eaux Laffon de Ladebat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27B4A81-092D-4527-9F66-EBF9A1A37151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E453E465-F2D5-4601-AC70-6C23A07FBA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03548" y="6381328"/>
            <a:ext cx="6696075" cy="324036"/>
          </a:xfrm>
        </p:spPr>
        <p:txBody>
          <a:bodyPr/>
          <a:lstStyle/>
          <a:p>
            <a:pPr>
              <a:defRPr/>
            </a:pPr>
            <a:r>
              <a:rPr lang="fr-FR" altLang="fr-FR" sz="1100" dirty="0"/>
              <a:t>Schéma de transfert des compétences eau potable et assainissement - Lot 1 et 2 - 19/06/2018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4985EB-FD13-4546-979E-590003359515}" type="slidenum">
              <a:rPr lang="fr-FR" altLang="fr-FR" smtClean="0">
                <a:solidFill>
                  <a:schemeClr val="tx1"/>
                </a:solidFill>
              </a:rPr>
              <a:pPr/>
              <a:t>2</a:t>
            </a:fld>
            <a:r>
              <a:rPr lang="fr-FR" altLang="fr-FR" dirty="0">
                <a:solidFill>
                  <a:schemeClr val="tx1"/>
                </a:solidFill>
              </a:rPr>
              <a:t> I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85F23AB-7406-475D-88FF-DC167DA155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58848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1. Focus sur la Loi NOTRe</a:t>
            </a:r>
          </a:p>
        </p:txBody>
      </p:sp>
      <p:sp>
        <p:nvSpPr>
          <p:cNvPr id="12" name="Titre 2">
            <a:extLst>
              <a:ext uri="{FF2B5EF4-FFF2-40B4-BE49-F238E27FC236}">
                <a16:creationId xmlns:a16="http://schemas.microsoft.com/office/drawing/2014/main" id="{F53317F9-4B46-498A-AF0C-86CD78FB0C95}"/>
              </a:ext>
            </a:extLst>
          </p:cNvPr>
          <p:cNvSpPr txBox="1">
            <a:spLocks/>
          </p:cNvSpPr>
          <p:nvPr/>
        </p:nvSpPr>
        <p:spPr>
          <a:xfrm>
            <a:off x="251520" y="915517"/>
            <a:ext cx="8640960" cy="1001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44078" rtl="0" eaLnBrk="1" latinLnBrk="0" hangingPunct="1">
              <a:spcBef>
                <a:spcPct val="0"/>
              </a:spcBef>
              <a:buNone/>
              <a:defRPr sz="2400" i="0" kern="1200" spc="-46" baseline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8440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-4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Un changement de niveau d’autorité organisatrice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8399A076-93B9-4C58-A766-EB597495F3AA}"/>
              </a:ext>
            </a:extLst>
          </p:cNvPr>
          <p:cNvSpPr txBox="1">
            <a:spLocks/>
          </p:cNvSpPr>
          <p:nvPr/>
        </p:nvSpPr>
        <p:spPr>
          <a:xfrm>
            <a:off x="252046" y="2764311"/>
            <a:ext cx="6355353" cy="36555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28253" indent="-328253" algn="l" defTabSz="844078" rtl="0" eaLnBrk="1" latinLnBrk="0" hangingPunct="1">
              <a:lnSpc>
                <a:spcPct val="114000"/>
              </a:lnSpc>
              <a:spcBef>
                <a:spcPts val="831"/>
              </a:spcBef>
              <a:spcAft>
                <a:spcPts val="277"/>
              </a:spcAft>
              <a:buSzPct val="100000"/>
              <a:buFontTx/>
              <a:buBlip>
                <a:blip r:embed="rId2"/>
              </a:buBlip>
              <a:defRPr lang="fr-FR" sz="1662" b="0" i="0" kern="1200" spc="-46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71158" indent="-260843" algn="l" defTabSz="844078" rtl="0" eaLnBrk="1" latinLnBrk="0" hangingPunct="1">
              <a:lnSpc>
                <a:spcPct val="114000"/>
              </a:lnSpc>
              <a:spcBef>
                <a:spcPts val="277"/>
              </a:spcBef>
              <a:spcAft>
                <a:spcPts val="277"/>
              </a:spcAft>
              <a:buSzPct val="80000"/>
              <a:buFontTx/>
              <a:buBlip>
                <a:blip r:embed="rId3"/>
              </a:buBlip>
              <a:defRPr lang="fr-FR" sz="1477" b="0" i="0" kern="1200" spc="-46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96942" indent="-166157" algn="l" defTabSz="844078" rtl="0" eaLnBrk="1" latinLnBrk="0" hangingPunct="1">
              <a:lnSpc>
                <a:spcPct val="114000"/>
              </a:lnSpc>
              <a:spcBef>
                <a:spcPts val="277"/>
              </a:spcBef>
              <a:spcAft>
                <a:spcPts val="277"/>
              </a:spcAft>
              <a:buSzPct val="80000"/>
              <a:buFont typeface="Century Gothic" panose="020B0502020202020204" pitchFamily="34" charset="0"/>
              <a:buChar char="-"/>
              <a:defRPr lang="fr-FR" sz="1292" i="0" kern="1200" spc="-46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331183" indent="-331183" algn="l" defTabSz="844078" rtl="0" eaLnBrk="1" latinLnBrk="0" hangingPunct="1">
              <a:lnSpc>
                <a:spcPct val="100000"/>
              </a:lnSpc>
              <a:spcBef>
                <a:spcPts val="277"/>
              </a:spcBef>
              <a:spcAft>
                <a:spcPts val="277"/>
              </a:spcAft>
              <a:buSzPct val="100000"/>
              <a:buFontTx/>
              <a:buBlip>
                <a:blip r:embed="rId4"/>
              </a:buBlip>
              <a:defRPr lang="fr-FR" sz="1477" b="1" i="0" kern="1200" spc="-46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indent="0" algn="l" defTabSz="844078" rtl="0" eaLnBrk="1" latinLnBrk="0" hangingPunct="1">
              <a:lnSpc>
                <a:spcPct val="114000"/>
              </a:lnSpc>
              <a:spcBef>
                <a:spcPts val="277"/>
              </a:spcBef>
              <a:spcAft>
                <a:spcPts val="277"/>
              </a:spcAft>
              <a:buSzPct val="100000"/>
              <a:buFont typeface="Century Gothic" panose="020B0502020202020204" pitchFamily="34" charset="0"/>
              <a:buChar char=" "/>
              <a:tabLst>
                <a:tab pos="252052" algn="l"/>
              </a:tabLst>
              <a:defRPr lang="fr-FR" sz="1015" b="0" i="0" kern="1200" spc="-46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28254" indent="-156801" algn="l" defTabSz="844078" rtl="0" eaLnBrk="1" latinLnBrk="0" hangingPunct="1">
              <a:lnSpc>
                <a:spcPct val="114000"/>
              </a:lnSpc>
              <a:spcBef>
                <a:spcPct val="20000"/>
              </a:spcBef>
              <a:spcAft>
                <a:spcPts val="277"/>
              </a:spcAft>
              <a:buSzPct val="80000"/>
              <a:buFont typeface="Century Gothic" panose="020B0502020202020204" pitchFamily="34" charset="0"/>
              <a:buChar char="-"/>
              <a:defRPr lang="fr-FR" sz="1015" i="0" kern="1200" spc="-46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8254" indent="-164127" algn="l" defTabSz="844078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77"/>
              </a:spcAft>
              <a:buSzPct val="80000"/>
              <a:buFont typeface="Century Gothic" panose="020B0502020202020204" pitchFamily="34" charset="0"/>
              <a:buChar char="-"/>
              <a:defRPr lang="fr-FR" sz="1015" i="0" kern="1200" spc="-46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844078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77"/>
              </a:spcAft>
              <a:buSzPct val="80000"/>
              <a:buFont typeface="Century Gothic" panose="020B0502020202020204" pitchFamily="34" charset="0"/>
              <a:buChar char=" "/>
              <a:defRPr lang="fr-FR" sz="1477" i="1" kern="1200" spc="-46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844078" rtl="0" eaLnBrk="1" latinLnBrk="0" hangingPunct="1">
              <a:spcBef>
                <a:spcPct val="20000"/>
              </a:spcBef>
              <a:buSzPct val="110000"/>
              <a:buFont typeface="Century Gothic" panose="020B0502020202020204" pitchFamily="34" charset="0"/>
              <a:buChar char=" "/>
              <a:defRPr lang="fr-FR" sz="1015" b="1" i="0" kern="1200" spc="-46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844078" rtl="0" eaLnBrk="1" fontAlgn="auto" latinLnBrk="0" hangingPunct="1">
              <a:lnSpc>
                <a:spcPct val="114000"/>
              </a:lnSpc>
              <a:spcBef>
                <a:spcPts val="831"/>
              </a:spcBef>
              <a:spcAft>
                <a:spcPts val="277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1662" b="0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loi </a:t>
            </a:r>
            <a:r>
              <a:rPr kumimoji="0" lang="fr-FR" sz="1662" b="0" i="0" u="none" strike="noStrike" kern="1200" cap="none" spc="-46" normalizeH="0" baseline="0" noProof="0" dirty="0" err="1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NOTRe</a:t>
            </a:r>
            <a:r>
              <a:rPr kumimoji="0" lang="fr-FR" sz="1662" b="0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impose le </a:t>
            </a:r>
            <a:r>
              <a:rPr kumimoji="0" lang="fr-FR" sz="1662" b="1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transfert obligatoire des compétences eau potable et assainissement </a:t>
            </a:r>
            <a:r>
              <a:rPr kumimoji="0" lang="fr-FR" sz="1662" b="0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aux EPCI-FP. </a:t>
            </a:r>
          </a:p>
          <a:p>
            <a:pPr marL="671158" marR="0" lvl="1" indent="-260843" algn="just" defTabSz="844078" rtl="0" eaLnBrk="1" fontAlgn="auto" latinLnBrk="0" hangingPunct="1">
              <a:lnSpc>
                <a:spcPct val="114000"/>
              </a:lnSpc>
              <a:spcBef>
                <a:spcPts val="277"/>
              </a:spcBef>
              <a:spcAft>
                <a:spcPts val="277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fr-FR" sz="1477" b="0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calendrier différencié selon le type d’EPCI-FP</a:t>
            </a:r>
          </a:p>
          <a:p>
            <a:pPr marL="671158" marR="0" lvl="1" indent="-260843" algn="just" defTabSz="844078" rtl="0" eaLnBrk="1" fontAlgn="auto" latinLnBrk="0" hangingPunct="1">
              <a:lnSpc>
                <a:spcPct val="114000"/>
              </a:lnSpc>
              <a:spcBef>
                <a:spcPts val="277"/>
              </a:spcBef>
              <a:spcAft>
                <a:spcPts val="277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fr-FR" sz="1477" b="0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règles différenciées selon la taille des syndicats aujourd’hui compétents</a:t>
            </a:r>
          </a:p>
          <a:p>
            <a:pPr marL="0" marR="0" lvl="0" indent="0" algn="l" defTabSz="844078" rtl="0" eaLnBrk="1" fontAlgn="auto" latinLnBrk="0" hangingPunct="1">
              <a:lnSpc>
                <a:spcPct val="114000"/>
              </a:lnSpc>
              <a:spcBef>
                <a:spcPts val="831"/>
              </a:spcBef>
              <a:spcAft>
                <a:spcPts val="277"/>
              </a:spcAft>
              <a:buClrTx/>
              <a:buSzPct val="100000"/>
              <a:buFontTx/>
              <a:buNone/>
              <a:tabLst/>
              <a:defRPr/>
            </a:pPr>
            <a:endParaRPr kumimoji="0" lang="fr-FR" sz="1662" b="1" i="0" u="none" strike="noStrike" kern="1200" cap="none" spc="-46" normalizeH="0" baseline="0" noProof="0" dirty="0">
              <a:ln>
                <a:noFill/>
              </a:ln>
              <a:solidFill>
                <a:srgbClr val="4B46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844078" rtl="0" eaLnBrk="1" fontAlgn="auto" latinLnBrk="0" hangingPunct="1">
              <a:lnSpc>
                <a:spcPct val="114000"/>
              </a:lnSpc>
              <a:spcBef>
                <a:spcPts val="831"/>
              </a:spcBef>
              <a:spcAft>
                <a:spcPts val="277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1662" b="1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compétences insécables </a:t>
            </a:r>
            <a:r>
              <a:rPr kumimoji="0" lang="fr-FR" sz="1662" b="0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compter du 1</a:t>
            </a:r>
            <a:r>
              <a:rPr kumimoji="0" lang="fr-FR" sz="1662" b="0" i="0" u="none" strike="noStrike" kern="1200" cap="none" spc="-46" normalizeH="0" baseline="3000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r>
              <a:rPr kumimoji="0" lang="fr-FR" sz="1662" b="0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janvier 2018</a:t>
            </a:r>
          </a:p>
          <a:p>
            <a:pPr marL="671158" marR="0" lvl="1" indent="-260843" algn="l" defTabSz="844078" rtl="0" eaLnBrk="1" fontAlgn="auto" latinLnBrk="0" hangingPunct="1">
              <a:lnSpc>
                <a:spcPct val="114000"/>
              </a:lnSpc>
              <a:spcBef>
                <a:spcPts val="277"/>
              </a:spcBef>
              <a:spcAft>
                <a:spcPts val="277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fr-FR" sz="1477" b="1" i="0" u="none" strike="noStrike" kern="1200" cap="none" spc="-46" normalizeH="0" baseline="0" noProof="0" dirty="0">
                <a:ln>
                  <a:noFill/>
                </a:ln>
                <a:solidFill>
                  <a:srgbClr val="AAB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Assainissement</a:t>
            </a:r>
            <a:r>
              <a:rPr kumimoji="0" lang="fr-FR" sz="1477" b="0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assainissement collectif + non collectif + eaux pluviales urbaines</a:t>
            </a:r>
          </a:p>
          <a:p>
            <a:pPr marL="671158" marR="0" lvl="1" indent="-260843" algn="l" defTabSz="844078" rtl="0" eaLnBrk="1" fontAlgn="auto" latinLnBrk="0" hangingPunct="1">
              <a:lnSpc>
                <a:spcPct val="114000"/>
              </a:lnSpc>
              <a:spcBef>
                <a:spcPts val="277"/>
              </a:spcBef>
              <a:spcAft>
                <a:spcPts val="277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fr-FR" sz="1477" b="1" i="0" u="none" strike="noStrike" kern="1200" cap="none" spc="-46" normalizeH="0" baseline="0" noProof="0" dirty="0">
                <a:ln>
                  <a:noFill/>
                </a:ln>
                <a:solidFill>
                  <a:srgbClr val="69AE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Eau </a:t>
            </a:r>
            <a:r>
              <a:rPr kumimoji="0" lang="fr-FR" sz="1477" b="0" i="0" u="none" strike="noStrike" kern="1200" cap="none" spc="-46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= production par captage ou pompage, de la protection du point de prélèvement, du traitement + transport + stockage + distribution</a:t>
            </a:r>
          </a:p>
          <a:p>
            <a:pPr marL="671158" marR="0" lvl="1" indent="-260843" algn="just" defTabSz="844078" rtl="0" eaLnBrk="1" fontAlgn="auto" latinLnBrk="0" hangingPunct="1">
              <a:lnSpc>
                <a:spcPct val="114000"/>
              </a:lnSpc>
              <a:spcBef>
                <a:spcPts val="277"/>
              </a:spcBef>
              <a:spcAft>
                <a:spcPts val="277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fr-FR" sz="1477" b="0" i="0" u="none" strike="noStrike" kern="1200" cap="none" spc="-46" normalizeH="0" baseline="0" noProof="0" dirty="0">
              <a:ln>
                <a:noFill/>
              </a:ln>
              <a:solidFill>
                <a:srgbClr val="4B46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449B1-8520-4C85-B7F5-7B0E914FC0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490" y="3429000"/>
            <a:ext cx="1960732" cy="19607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0C3332E-C9B6-46DD-BEDB-06E48C1278C7}"/>
              </a:ext>
            </a:extLst>
          </p:cNvPr>
          <p:cNvSpPr/>
          <p:nvPr/>
        </p:nvSpPr>
        <p:spPr>
          <a:xfrm>
            <a:off x="0" y="1866906"/>
            <a:ext cx="9144002" cy="646331"/>
          </a:xfrm>
          <a:prstGeom prst="rect">
            <a:avLst/>
          </a:prstGeom>
          <a:solidFill>
            <a:srgbClr val="4B4644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8440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Loi portant la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nouvelle organisation territoriale de la République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(2015)</a:t>
            </a:r>
          </a:p>
          <a:p>
            <a:pPr marL="0" marR="0" lvl="0" indent="0" algn="ctr" defTabSz="8440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(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/>
              </a:rPr>
              <a:t>proprosition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 de) Loi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Ferrand-</a:t>
            </a: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/>
              </a:rPr>
              <a:t>Fesneau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(2018)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D3D218C-61DB-4A1E-B115-09AD56AC41F0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59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9F2427F-8BA9-44B2-B570-766AC14F7C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6. Comparaison de la tarification des services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C27C89C4-F3FB-4010-BA00-F5EA0F9482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007695"/>
              </p:ext>
            </p:extLst>
          </p:nvPr>
        </p:nvGraphicFramePr>
        <p:xfrm>
          <a:off x="314815" y="1691444"/>
          <a:ext cx="8514370" cy="4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0123279-6719-45EA-A759-357EC4792220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907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A655B8C-E322-4D56-9FA4-689459B555BC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09F2427F-8BA9-44B2-B570-766AC14F7C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6. Comparaison de la tarification des services</a:t>
            </a: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BC37D221-DFF8-4874-AF26-7D5097F9D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44726"/>
              </p:ext>
            </p:extLst>
          </p:nvPr>
        </p:nvGraphicFramePr>
        <p:xfrm>
          <a:off x="251520" y="1227036"/>
          <a:ext cx="6846240" cy="53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5619737" imgH="4390957" progId="Excel.Sheet.12">
                  <p:embed/>
                </p:oleObj>
              </mc:Choice>
              <mc:Fallback>
                <p:oleObj name="Worksheet" r:id="rId4" imgW="5619737" imgH="439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227036"/>
                        <a:ext cx="6846240" cy="53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F22B3BA7-EA84-4E8B-990C-03C631B018EC}"/>
              </a:ext>
            </a:extLst>
          </p:cNvPr>
          <p:cNvSpPr/>
          <p:nvPr/>
        </p:nvSpPr>
        <p:spPr>
          <a:xfrm>
            <a:off x="7097760" y="1696514"/>
            <a:ext cx="498576" cy="2524574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1F46B8D2-48F2-4358-95E7-D5F394AABFF0}"/>
              </a:ext>
            </a:extLst>
          </p:cNvPr>
          <p:cNvSpPr/>
          <p:nvPr/>
        </p:nvSpPr>
        <p:spPr>
          <a:xfrm>
            <a:off x="7098356" y="4221088"/>
            <a:ext cx="498576" cy="235529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ZoneTexte 7">
            <a:extLst>
              <a:ext uri="{FF2B5EF4-FFF2-40B4-BE49-F238E27FC236}">
                <a16:creationId xmlns:a16="http://schemas.microsoft.com/office/drawing/2014/main" id="{F81A5582-EBA6-4BB9-B6BF-CE290F582650}"/>
              </a:ext>
            </a:extLst>
          </p:cNvPr>
          <p:cNvSpPr txBox="1"/>
          <p:nvPr/>
        </p:nvSpPr>
        <p:spPr>
          <a:xfrm>
            <a:off x="7596336" y="2485194"/>
            <a:ext cx="1458134" cy="94721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De 1 à 110m3/an la tarification SIELL est plus avantageuse,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F81A5582-EBA6-4BB9-B6BF-CE290F582650}"/>
              </a:ext>
            </a:extLst>
          </p:cNvPr>
          <p:cNvSpPr txBox="1"/>
          <p:nvPr/>
        </p:nvSpPr>
        <p:spPr>
          <a:xfrm>
            <a:off x="7596336" y="4365105"/>
            <a:ext cx="1188132" cy="221773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À</a:t>
            </a:r>
            <a:r>
              <a:rPr lang="fr-FR" sz="1400" baseline="0" dirty="0"/>
              <a:t> partir de 110m3/an la tarification EIX est plus avantageuse, dû au non-assujettissement à la TVA 5,5%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74333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A655B8C-E322-4D56-9FA4-689459B555BC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09F2427F-8BA9-44B2-B570-766AC14F7C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6. Comparaison de la tarification des services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E7E35A-4C81-499A-AE05-25EAEDCB87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85" y="1834100"/>
            <a:ext cx="6988428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7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A655B8C-E322-4D56-9FA4-689459B555BC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09F2427F-8BA9-44B2-B570-766AC14F7C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6. Comparaison de la tarification des services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842108-B477-4B1E-BE16-7ADD13EED7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58" y="1726523"/>
            <a:ext cx="7053683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 bwMode="auto">
          <a:xfrm>
            <a:off x="1" y="857251"/>
            <a:ext cx="9270206" cy="5143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14313" indent="-214313" algn="l" eaLnBrk="1" hangingPunct="1"/>
            <a:endParaRPr lang="fr-FR" sz="375" dirty="0">
              <a:latin typeface="Calibri Light" pitchFamily="34" charset="0"/>
            </a:endParaRPr>
          </a:p>
          <a:p>
            <a:pPr marL="214313" indent="-214313" eaLnBrk="1" hangingPunct="1"/>
            <a:endParaRPr lang="fr-FR" b="1" i="1" u="sng" dirty="0">
              <a:latin typeface="Calibri Light" pitchFamily="34" charset="0"/>
            </a:endParaRPr>
          </a:p>
          <a:p>
            <a:pPr marL="214313" indent="-214313" eaLnBrk="1" hangingPunct="1"/>
            <a:endParaRPr lang="fr-FR" b="1" i="1" u="sng" dirty="0">
              <a:latin typeface="Calibri Light" pitchFamily="34" charset="0"/>
            </a:endParaRPr>
          </a:p>
          <a:p>
            <a:pPr marL="214313" indent="-214313" eaLnBrk="1" hangingPunct="1"/>
            <a:endParaRPr lang="fr-FR" sz="2400" b="1" i="1" dirty="0">
              <a:latin typeface="Calibri Light" pitchFamily="34" charset="0"/>
            </a:endParaRPr>
          </a:p>
          <a:p>
            <a:pPr marL="214313" indent="-214313" eaLnBrk="1" hangingPunct="1"/>
            <a:endParaRPr lang="fr-FR" b="1" i="1" u="sng" dirty="0">
              <a:latin typeface="Calibri Light" pitchFamily="34" charset="0"/>
            </a:endParaRPr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0" y="857250"/>
            <a:ext cx="9144000" cy="619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endParaRPr lang="fr-FR" sz="2700" b="1" u="sng">
              <a:solidFill>
                <a:srgbClr val="0070C0"/>
              </a:solidFill>
              <a:latin typeface="Calibri Light" pitchFamily="34" charset="0"/>
            </a:endParaRPr>
          </a:p>
        </p:txBody>
      </p:sp>
      <p:pic>
        <p:nvPicPr>
          <p:cNvPr id="31748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461" y="1254672"/>
            <a:ext cx="1513285" cy="17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6B2D267-6AA4-4530-9C4F-7B4C598A97C7}"/>
              </a:ext>
            </a:extLst>
          </p:cNvPr>
          <p:cNvSpPr txBox="1"/>
          <p:nvPr/>
        </p:nvSpPr>
        <p:spPr>
          <a:xfrm>
            <a:off x="1682775" y="3417515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MERCI DE VOTRE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8686DD2-A865-403B-B347-33B8DED66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8978" y="3212976"/>
            <a:ext cx="1741514" cy="1803516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1674918C-6A37-4065-A716-6F02E41EA1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696" y="260161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1. Focus sur la Loi NOTRe</a:t>
            </a:r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1DB98AA7-C26A-4505-B00B-5BDB17D62CD7}"/>
              </a:ext>
            </a:extLst>
          </p:cNvPr>
          <p:cNvSpPr txBox="1">
            <a:spLocks/>
          </p:cNvSpPr>
          <p:nvPr/>
        </p:nvSpPr>
        <p:spPr>
          <a:xfrm>
            <a:off x="44981" y="908720"/>
            <a:ext cx="9361040" cy="1001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95" rtl="0" eaLnBrk="1" latinLnBrk="0" hangingPunct="1">
              <a:spcBef>
                <a:spcPct val="0"/>
              </a:spcBef>
              <a:buNone/>
              <a:defRPr sz="2600" i="0" kern="1200" spc="-50" baseline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Quand peut avoir lieu la prise de compétence ?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D7B88E7E-F441-424D-90C7-27AAE6CA0820}"/>
              </a:ext>
            </a:extLst>
          </p:cNvPr>
          <p:cNvSpPr txBox="1">
            <a:spLocks/>
          </p:cNvSpPr>
          <p:nvPr/>
        </p:nvSpPr>
        <p:spPr>
          <a:xfrm>
            <a:off x="287524" y="1819989"/>
            <a:ext cx="7096625" cy="44664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55598" indent="-355598" algn="l" defTabSz="914395" rtl="0" eaLnBrk="1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SzPct val="100000"/>
              <a:buFontTx/>
              <a:buBlip>
                <a:blip r:embed="rId3"/>
              </a:buBlip>
              <a:defRPr lang="fr-FR" sz="1800" b="0" i="0" kern="1200" spc="-5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27070" indent="-282573" algn="l" defTabSz="914395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4"/>
              </a:buBlip>
              <a:defRPr lang="fr-FR" sz="1600" b="0" i="0" kern="1200" spc="-5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79994" indent="-179999" algn="l" defTabSz="914395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Century Gothic" panose="020B0502020202020204" pitchFamily="34" charset="0"/>
              <a:buChar char="-"/>
              <a:defRPr lang="fr-FR" sz="1400" i="0" kern="1200" spc="-5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358773" indent="-358773" algn="l" defTabSz="91439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Blip>
                <a:blip r:embed="rId5"/>
              </a:buBlip>
              <a:defRPr lang="fr-FR" sz="1600" b="1" i="0" kern="1200" spc="-5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indent="0" algn="l" defTabSz="914395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Century Gothic" panose="020B0502020202020204" pitchFamily="34" charset="0"/>
              <a:buChar char=" "/>
              <a:tabLst>
                <a:tab pos="273050" algn="l"/>
              </a:tabLst>
              <a:defRPr lang="fr-FR" sz="1100" b="0" i="0" kern="1200" spc="-5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55600" indent="-169863" algn="l" defTabSz="914395" rtl="0" eaLnBrk="1" latinLnBrk="0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Century Gothic" panose="020B0502020202020204" pitchFamily="34" charset="0"/>
              <a:buChar char="-"/>
              <a:defRPr lang="fr-FR" sz="1100" i="0" kern="1200" spc="-5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5600" indent="-177800" algn="l" defTabSz="914395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Century Gothic" panose="020B0502020202020204" pitchFamily="34" charset="0"/>
              <a:buChar char="-"/>
              <a:defRPr lang="fr-FR" sz="1100" i="0" kern="1200" spc="-5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395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Century Gothic" panose="020B0502020202020204" pitchFamily="34" charset="0"/>
              <a:buChar char=" "/>
              <a:defRPr lang="fr-FR" sz="1600" i="1" kern="1200" spc="-5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395" rtl="0" eaLnBrk="1" latinLnBrk="0" hangingPunct="1">
              <a:spcBef>
                <a:spcPct val="20000"/>
              </a:spcBef>
              <a:buSzPct val="110000"/>
              <a:buFont typeface="Century Gothic" panose="020B0502020202020204" pitchFamily="34" charset="0"/>
              <a:buChar char=" "/>
              <a:defRPr lang="fr-FR" sz="1100" b="1" i="0" kern="1200" spc="-5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000" b="1" i="0" u="none" strike="noStrike" kern="1200" cap="none" spc="-50" normalizeH="0" baseline="0" noProof="0" dirty="0">
                <a:ln>
                  <a:noFill/>
                </a:ln>
                <a:solidFill>
                  <a:srgbClr val="69AE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Pour les CC</a:t>
            </a:r>
            <a:r>
              <a:rPr kumimoji="0" lang="fr-FR" sz="20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les compétences : </a:t>
            </a:r>
          </a:p>
          <a:p>
            <a:pPr algn="just" fontAlgn="auto"/>
            <a:r>
              <a:rPr lang="fr-FR" dirty="0">
                <a:solidFill>
                  <a:srgbClr val="4B4644"/>
                </a:solidFill>
              </a:rPr>
              <a:t>Sont </a:t>
            </a:r>
            <a:r>
              <a:rPr lang="fr-FR" b="1" dirty="0">
                <a:solidFill>
                  <a:srgbClr val="4B4644"/>
                </a:solidFill>
              </a:rPr>
              <a:t>optionnelles</a:t>
            </a:r>
            <a:r>
              <a:rPr lang="fr-FR" dirty="0">
                <a:solidFill>
                  <a:srgbClr val="4B4644"/>
                </a:solidFill>
              </a:rPr>
              <a:t> au 1</a:t>
            </a:r>
            <a:r>
              <a:rPr lang="fr-FR" baseline="30000" dirty="0">
                <a:solidFill>
                  <a:srgbClr val="4B4644"/>
                </a:solidFill>
              </a:rPr>
              <a:t>er</a:t>
            </a:r>
            <a:r>
              <a:rPr lang="fr-FR" dirty="0">
                <a:solidFill>
                  <a:srgbClr val="4B4644"/>
                </a:solidFill>
              </a:rPr>
              <a:t> janvier 2018</a:t>
            </a:r>
          </a:p>
          <a:p>
            <a:pPr marL="355598" marR="0" lvl="0" indent="-355598" algn="just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Deviennent </a:t>
            </a:r>
            <a:r>
              <a:rPr kumimoji="0" lang="fr-FR" sz="1800" b="1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obligatoires</a:t>
            </a: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au plus tard: </a:t>
            </a:r>
          </a:p>
          <a:p>
            <a:pPr marL="727070" marR="0" lvl="1" indent="-282573" algn="just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le 1er janvier 2020 ou</a:t>
            </a:r>
            <a:endParaRPr kumimoji="0" lang="fr-FR" sz="1600" b="1" i="0" u="none" strike="noStrike" kern="1200" cap="none" spc="-50" normalizeH="0" baseline="0" noProof="0" dirty="0">
              <a:ln>
                <a:noFill/>
              </a:ln>
              <a:solidFill>
                <a:srgbClr val="69AE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27070" marR="0" lvl="1" indent="-282573" algn="just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le 1</a:t>
            </a:r>
            <a:r>
              <a:rPr kumimoji="0" lang="fr-FR" sz="1600" b="0" i="0" u="none" strike="noStrike" kern="1200" cap="none" spc="-50" normalizeH="0" baseline="3000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janvier </a:t>
            </a:r>
            <a:r>
              <a:rPr kumimoji="0" lang="fr-FR" sz="1600" b="1" i="0" u="none" strike="noStrike" kern="1200" cap="none" spc="-50" normalizeH="0" baseline="0" noProof="0" dirty="0">
                <a:ln>
                  <a:noFill/>
                </a:ln>
                <a:solidFill>
                  <a:srgbClr val="C2041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2026</a:t>
            </a: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444497" marR="0" lvl="1" indent="0" algn="just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None/>
              <a:tabLst/>
              <a:defRPr/>
            </a:pPr>
            <a:r>
              <a:rPr lang="fr-FR" sz="1400" dirty="0">
                <a:solidFill>
                  <a:srgbClr val="4B4644"/>
                </a:solidFill>
              </a:rPr>
              <a:t>        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(si  opposition du 1/4 des communes 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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au moins 20 % de la population)</a:t>
            </a:r>
            <a:endParaRPr kumimoji="0" lang="fr-FR" sz="1600" b="0" i="0" u="none" strike="noStrike" kern="1200" cap="none" spc="-50" normalizeH="0" baseline="0" noProof="0" dirty="0">
              <a:ln>
                <a:noFill/>
              </a:ln>
              <a:solidFill>
                <a:srgbClr val="4B46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55598" marR="0" lvl="0" indent="-355598" algn="just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fr-FR" sz="1800" b="1" i="0" u="none" strike="noStrike" kern="1200" cap="none" spc="-50" normalizeH="0" baseline="0" noProof="0" dirty="0">
              <a:ln>
                <a:noFill/>
              </a:ln>
              <a:solidFill>
                <a:srgbClr val="69AE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3025" marR="0" lvl="0" indent="0" algn="just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tous les cas, le </a:t>
            </a:r>
            <a:r>
              <a:rPr kumimoji="0" lang="fr-FR" sz="1800" b="1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 ménage » sur les compétences optionnelles </a:t>
            </a: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la communauté aura du être fait avant le 1er janvier 2018. Plusieurs possibilités:</a:t>
            </a:r>
          </a:p>
          <a:p>
            <a:pPr marL="727070" marR="0" lvl="1" indent="-282573" algn="just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Prise de compétence en bloc </a:t>
            </a:r>
          </a:p>
          <a:p>
            <a:pPr marL="727070" marR="0" lvl="1" indent="-282573" algn="just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Retour des (morceaux) de compétences aux communes </a:t>
            </a:r>
          </a:p>
          <a:p>
            <a:pPr marL="727070" marR="0" lvl="1" indent="-282573" algn="just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Passage des compétences en compétences facultatives</a:t>
            </a:r>
          </a:p>
          <a:p>
            <a:pPr marL="355598" marR="0" lvl="0" indent="-355598" algn="just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fr-FR" sz="1800" b="0" i="0" u="none" strike="noStrike" kern="1200" cap="none" spc="-50" normalizeH="0" baseline="0" noProof="0" dirty="0">
              <a:ln>
                <a:noFill/>
              </a:ln>
              <a:solidFill>
                <a:srgbClr val="4B46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875E8F6-C417-41B1-8953-67A6C31475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" b="89815" l="6442" r="94632">
                        <a14:foregroundMark x1="43098" y1="34568" x2="43098" y2="34568"/>
                        <a14:foregroundMark x1="40644" y1="34877" x2="40644" y2="34877"/>
                        <a14:foregroundMark x1="45552" y1="32407" x2="45552" y2="32407"/>
                        <a14:foregroundMark x1="53681" y1="33642" x2="53681" y2="33642"/>
                        <a14:foregroundMark x1="62883" y1="35494" x2="62883" y2="35494"/>
                        <a14:foregroundMark x1="58589" y1="51543" x2="58589" y2="51543"/>
                        <a14:foregroundMark x1="55215" y1="62191" x2="55215" y2="62191"/>
                        <a14:foregroundMark x1="61350" y1="64660" x2="61350" y2="64660"/>
                        <a14:foregroundMark x1="62577" y1="67747" x2="62577" y2="67747"/>
                        <a14:foregroundMark x1="63650" y1="69907" x2="63650" y2="69907"/>
                        <a14:foregroundMark x1="63497" y1="72994" x2="63497" y2="72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4648">
            <a:off x="582634" y="3170778"/>
            <a:ext cx="535207" cy="531924"/>
          </a:xfrm>
          <a:prstGeom prst="rect">
            <a:avLst/>
          </a:prstGeom>
        </p:spPr>
      </p:pic>
      <p:sp>
        <p:nvSpPr>
          <p:cNvPr id="23" name="Espace réservé du numéro de diapositive 3">
            <a:extLst>
              <a:ext uri="{FF2B5EF4-FFF2-40B4-BE49-F238E27FC236}">
                <a16:creationId xmlns:a16="http://schemas.microsoft.com/office/drawing/2014/main" id="{F07A7875-766C-45BA-ACE0-B6109290B3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4985EB-FD13-4546-979E-590003359515}" type="slidenum">
              <a:rPr lang="fr-FR" altLang="fr-FR" smtClean="0">
                <a:solidFill>
                  <a:schemeClr val="tx1"/>
                </a:solidFill>
              </a:rPr>
              <a:pPr/>
              <a:t>3</a:t>
            </a:fld>
            <a:r>
              <a:rPr lang="fr-FR" altLang="fr-FR" dirty="0">
                <a:solidFill>
                  <a:schemeClr val="tx1"/>
                </a:solidFill>
              </a:rPr>
              <a:t> I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63308D3-53A7-4ED0-B53A-B41A45A03618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70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7FE96C7-1E13-41F6-9A79-248A33D00E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696" y="260161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1. Focus sur la Loi NOTRe</a:t>
            </a: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41D5B595-D470-4470-9721-8C10002387D8}"/>
              </a:ext>
            </a:extLst>
          </p:cNvPr>
          <p:cNvSpPr txBox="1">
            <a:spLocks/>
          </p:cNvSpPr>
          <p:nvPr/>
        </p:nvSpPr>
        <p:spPr>
          <a:xfrm>
            <a:off x="107504" y="912198"/>
            <a:ext cx="9361040" cy="1001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95" rtl="0" eaLnBrk="1" latinLnBrk="0" hangingPunct="1">
              <a:spcBef>
                <a:spcPct val="0"/>
              </a:spcBef>
              <a:buNone/>
              <a:defRPr sz="2600" i="0" kern="1200" spc="-50" baseline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Qui peut être compétent et comment ? 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0D141D4-14ED-457F-A542-8E54016BC8EA}"/>
              </a:ext>
            </a:extLst>
          </p:cNvPr>
          <p:cNvSpPr txBox="1">
            <a:spLocks/>
          </p:cNvSpPr>
          <p:nvPr/>
        </p:nvSpPr>
        <p:spPr>
          <a:xfrm>
            <a:off x="273050" y="1844823"/>
            <a:ext cx="8547422" cy="4441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355598" indent="-355598" algn="l" defTabSz="914395" rtl="0" eaLnBrk="1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SzPct val="100000"/>
              <a:buFontTx/>
              <a:buBlip>
                <a:blip r:embed="rId2"/>
              </a:buBlip>
              <a:defRPr lang="fr-FR" sz="1800" b="0" i="0" kern="1200" spc="-5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27070" indent="-282573" algn="l" defTabSz="914395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lang="fr-FR" sz="1600" b="0" i="0" kern="1200" spc="-5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79994" indent="-179999" algn="l" defTabSz="914395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Century Gothic" panose="020B0502020202020204" pitchFamily="34" charset="0"/>
              <a:buChar char="-"/>
              <a:defRPr lang="fr-FR" sz="1400" i="0" kern="1200" spc="-5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358773" indent="-358773" algn="l" defTabSz="91439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Blip>
                <a:blip r:embed="rId4"/>
              </a:buBlip>
              <a:defRPr lang="fr-FR" sz="1600" b="1" i="0" kern="1200" spc="-5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indent="0" algn="l" defTabSz="914395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Century Gothic" panose="020B0502020202020204" pitchFamily="34" charset="0"/>
              <a:buChar char=" "/>
              <a:tabLst>
                <a:tab pos="273050" algn="l"/>
              </a:tabLst>
              <a:defRPr lang="fr-FR" sz="1100" b="0" i="0" kern="1200" spc="-5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55600" indent="-169863" algn="l" defTabSz="914395" rtl="0" eaLnBrk="1" latinLnBrk="0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Century Gothic" panose="020B0502020202020204" pitchFamily="34" charset="0"/>
              <a:buChar char="-"/>
              <a:defRPr lang="fr-FR" sz="1100" i="0" kern="1200" spc="-5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5600" indent="-177800" algn="l" defTabSz="914395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Century Gothic" panose="020B0502020202020204" pitchFamily="34" charset="0"/>
              <a:buChar char="-"/>
              <a:defRPr lang="fr-FR" sz="1100" i="0" kern="1200" spc="-5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395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80000"/>
              <a:buFont typeface="Century Gothic" panose="020B0502020202020204" pitchFamily="34" charset="0"/>
              <a:buChar char=" "/>
              <a:defRPr lang="fr-FR" sz="1600" i="1" kern="1200" spc="-5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395" rtl="0" eaLnBrk="1" latinLnBrk="0" hangingPunct="1">
              <a:spcBef>
                <a:spcPct val="20000"/>
              </a:spcBef>
              <a:buSzPct val="110000"/>
              <a:buFont typeface="Century Gothic" panose="020B0502020202020204" pitchFamily="34" charset="0"/>
              <a:buChar char=" "/>
              <a:defRPr lang="fr-FR" sz="1100" b="1" i="0" kern="1200" spc="-5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598" marR="0" lvl="0" indent="-355598" algn="l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</a:t>
            </a:r>
            <a:r>
              <a:rPr kumimoji="0" lang="fr-FR" sz="1800" b="1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Communautés</a:t>
            </a:r>
            <a:r>
              <a:rPr kumimoji="0" lang="fr-FR" sz="1800" b="1" i="0" u="none" strike="noStrike" kern="1200" cap="none" spc="-50" normalizeH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Communes</a:t>
            </a:r>
            <a:endParaRPr kumimoji="0" lang="fr-FR" sz="1800" b="1" i="0" u="none" strike="noStrike" kern="1200" cap="none" spc="-50" normalizeH="0" baseline="0" noProof="0" dirty="0">
              <a:ln>
                <a:noFill/>
              </a:ln>
              <a:solidFill>
                <a:srgbClr val="4B46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27070" marR="0" lvl="1" indent="-282573" algn="l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Exercice en propre (EPCI-FP = autorité organisatrice)</a:t>
            </a:r>
          </a:p>
          <a:p>
            <a:pPr marL="727070" marR="0" lvl="1" indent="-282573" algn="l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Transfert volontaire ou représentation-substitution dans un syndicat (syndicat = autorité organisatrice)</a:t>
            </a:r>
          </a:p>
          <a:p>
            <a:pPr marL="727070" marR="0" lvl="1" indent="-282573" algn="l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fr-FR" sz="1600" b="0" i="0" u="none" strike="noStrike" kern="1200" cap="none" spc="-50" normalizeH="0" baseline="0" noProof="0" dirty="0">
              <a:ln>
                <a:noFill/>
              </a:ln>
              <a:solidFill>
                <a:srgbClr val="4B46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55598" marR="0" lvl="0" indent="-355598" algn="l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</a:t>
            </a:r>
            <a:r>
              <a:rPr kumimoji="0" lang="fr-FR" sz="1800" b="1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syndicats mixtes </a:t>
            </a: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</a:p>
          <a:p>
            <a:pPr marL="727070" marR="0" lvl="1" indent="-282573" algn="l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syndicats </a:t>
            </a:r>
            <a:r>
              <a:rPr kumimoji="0" lang="fr-FR" sz="1600" b="0" i="0" u="sng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totalement inclus </a:t>
            </a: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un EPCI-FP sont </a:t>
            </a:r>
            <a:r>
              <a:rPr kumimoji="0" lang="fr-FR" sz="1600" b="1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dissouts</a:t>
            </a:r>
          </a:p>
          <a:p>
            <a:pPr marL="727070" marR="0" lvl="1" indent="-282573" algn="l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Pour les </a:t>
            </a:r>
            <a:r>
              <a:rPr kumimoji="0" lang="fr-FR" sz="1600" b="0" i="0" u="sng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syndicats à cheval </a:t>
            </a:r>
            <a:r>
              <a:rPr kumimoji="0" lang="fr-FR" sz="16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:</a:t>
            </a:r>
          </a:p>
          <a:p>
            <a:pPr marL="1079994" marR="0" lvl="2" indent="-179999" algn="l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Century Gothic" panose="020B0502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communes appartenant à au moins 3 EPCI-FP et plus : Tout EPCI-FP peut être en représentation-substitution</a:t>
            </a:r>
          </a:p>
          <a:p>
            <a:pPr marL="1079994" marR="0" lvl="2" indent="-179999" algn="l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Century Gothic" panose="020B0502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communes appartenant à des EPCI-FP : Représentation-substitution des CC</a:t>
            </a:r>
          </a:p>
          <a:p>
            <a:pPr marL="1079994" marR="0" lvl="2" indent="-179999" algn="l" defTabSz="914395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Century Gothic" panose="020B0502020202020204" pitchFamily="34" charset="0"/>
              <a:buChar char="-"/>
              <a:tabLst/>
              <a:defRPr/>
            </a:pPr>
            <a:endParaRPr kumimoji="0" lang="fr-FR" sz="1400" b="0" i="0" u="none" strike="noStrike" kern="1200" cap="none" spc="-50" normalizeH="0" baseline="0" noProof="0" dirty="0">
              <a:ln>
                <a:noFill/>
              </a:ln>
              <a:solidFill>
                <a:srgbClr val="4B46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55598" marR="0" lvl="0" indent="-355598" algn="l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</a:t>
            </a:r>
            <a:r>
              <a:rPr kumimoji="0" lang="fr-FR" sz="1800" b="1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communes ne pourront plus être compétentes </a:t>
            </a: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eau et assainissement (principe d’exclusivité)</a:t>
            </a:r>
          </a:p>
          <a:p>
            <a:pPr marL="0" marR="0" lvl="0" indent="0" algn="l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fr-FR" sz="1800" b="0" i="0" u="none" strike="noStrike" kern="1200" cap="none" spc="-50" normalizeH="0" baseline="0" noProof="0" dirty="0">
              <a:ln>
                <a:noFill/>
              </a:ln>
              <a:solidFill>
                <a:srgbClr val="4B46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1800" b="1" i="0" u="none" strike="noStrike" kern="1200" cap="none" spc="-50" normalizeH="0" baseline="0" noProof="0" dirty="0">
                <a:ln>
                  <a:noFill/>
                </a:ln>
                <a:solidFill>
                  <a:srgbClr val="69AE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Capacité d’auto-détermination des EPCI-FP</a:t>
            </a:r>
          </a:p>
          <a:p>
            <a:pPr marL="0" marR="0" lvl="0" indent="0" algn="l" defTabSz="914395" rtl="0" eaLnBrk="1" fontAlgn="auto" latinLnBrk="0" hangingPunct="1">
              <a:lnSpc>
                <a:spcPct val="114000"/>
              </a:lnSpc>
              <a:spcBef>
                <a:spcPts val="9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1800" b="1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communautés de communes peuvent demander au Préfet l’autorisation, après avis simple de la commission départementale de coopération intercommunale</a:t>
            </a: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de se retirer du syndicat au 1</a:t>
            </a:r>
            <a:r>
              <a:rPr kumimoji="0" lang="fr-FR" sz="1800" b="0" i="0" u="none" strike="noStrike" kern="1200" cap="none" spc="-50" normalizeH="0" baseline="3000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janvier suivant la date du transfert de la compétence (art. 67 Loi </a:t>
            </a:r>
            <a:r>
              <a:rPr kumimoji="0" lang="fr-FR" sz="1800" b="0" i="0" u="none" strike="noStrike" kern="1200" cap="none" spc="-50" normalizeH="0" baseline="0" noProof="0" dirty="0" err="1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NOTRe</a:t>
            </a:r>
            <a:r>
              <a:rPr kumimoji="0" lang="fr-FR" sz="1800" b="0" i="0" u="none" strike="noStrike" kern="1200" cap="none" spc="-50" normalizeH="0" baseline="0" noProof="0" dirty="0">
                <a:ln>
                  <a:noFill/>
                </a:ln>
                <a:solidFill>
                  <a:srgbClr val="4B46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).</a:t>
            </a:r>
            <a:endParaRPr kumimoji="0" lang="fr-FR" sz="1400" b="0" i="0" u="none" strike="noStrike" kern="1200" cap="none" spc="-50" normalizeH="0" baseline="0" noProof="0" dirty="0">
              <a:ln>
                <a:noFill/>
              </a:ln>
              <a:solidFill>
                <a:srgbClr val="4B46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35112B8-1519-453B-ADAA-29087B620E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21" b="89815" l="6442" r="94632">
                        <a14:foregroundMark x1="43098" y1="34568" x2="43098" y2="34568"/>
                        <a14:foregroundMark x1="40644" y1="34877" x2="40644" y2="34877"/>
                        <a14:foregroundMark x1="45552" y1="32407" x2="45552" y2="32407"/>
                        <a14:foregroundMark x1="53681" y1="33642" x2="53681" y2="33642"/>
                        <a14:foregroundMark x1="62883" y1="35494" x2="62883" y2="35494"/>
                        <a14:foregroundMark x1="58589" y1="51543" x2="58589" y2="51543"/>
                        <a14:foregroundMark x1="55215" y1="62191" x2="55215" y2="62191"/>
                        <a14:foregroundMark x1="61350" y1="64660" x2="61350" y2="64660"/>
                        <a14:foregroundMark x1="62577" y1="67747" x2="62577" y2="67747"/>
                        <a14:foregroundMark x1="63650" y1="69907" x2="63650" y2="69907"/>
                        <a14:foregroundMark x1="63497" y1="72994" x2="63497" y2="72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648">
            <a:off x="941515" y="3874108"/>
            <a:ext cx="527362" cy="524127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1031346-51D9-4E06-B928-41EC2F089B85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98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E453E465-F2D5-4601-AC70-6C23A07FBA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03548" y="6381328"/>
            <a:ext cx="6696075" cy="324036"/>
          </a:xfrm>
        </p:spPr>
        <p:txBody>
          <a:bodyPr/>
          <a:lstStyle/>
          <a:p>
            <a:pPr>
              <a:defRPr/>
            </a:pPr>
            <a:r>
              <a:rPr lang="fr-FR" altLang="fr-FR" sz="1100" dirty="0"/>
              <a:t>Schéma de transfert des compétences eau potable et assainissement - Lot 1 et 2 - 19/06/2018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4985EB-FD13-4546-979E-590003359515}" type="slidenum">
              <a:rPr lang="fr-FR" altLang="fr-FR" smtClean="0">
                <a:solidFill>
                  <a:schemeClr val="tx1"/>
                </a:solidFill>
              </a:rPr>
              <a:pPr/>
              <a:t>5</a:t>
            </a:fld>
            <a:r>
              <a:rPr lang="fr-FR" altLang="fr-FR" dirty="0">
                <a:solidFill>
                  <a:schemeClr val="tx1"/>
                </a:solidFill>
              </a:rPr>
              <a:t> I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930C066-6AAA-4BB1-BDBA-499032F1EC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249238"/>
            <a:ext cx="7921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</a:pPr>
            <a:r>
              <a:rPr lang="fr-FR" altLang="fr-FR" sz="2400" dirty="0">
                <a:solidFill>
                  <a:schemeClr val="tx1"/>
                </a:solidFill>
              </a:rPr>
              <a:t>2. Périmètre d’étude de la CC du Pays d’Etain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FED1D-54A3-4E3E-A78A-747E050679CD}"/>
              </a:ext>
            </a:extLst>
          </p:cNvPr>
          <p:cNvSpPr/>
          <p:nvPr/>
        </p:nvSpPr>
        <p:spPr>
          <a:xfrm>
            <a:off x="107504" y="1448780"/>
            <a:ext cx="4968875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defTabSz="1258888" eaLnBrk="1" hangingPunct="1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defRPr/>
            </a:pPr>
            <a:endParaRPr lang="fr-FR" sz="1600" b="1" dirty="0"/>
          </a:p>
          <a:p>
            <a:pPr marL="0" lvl="2" defTabSz="1258888" eaLnBrk="1" hangingPunct="1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defRPr/>
            </a:pPr>
            <a:r>
              <a:rPr lang="fr-FR" sz="1600" dirty="0"/>
              <a:t>Un périmètre étendu à </a:t>
            </a:r>
            <a:r>
              <a:rPr lang="fr-FR" sz="1600" b="1" dirty="0"/>
              <a:t>26 communes </a:t>
            </a:r>
          </a:p>
          <a:p>
            <a:pPr marL="0" lvl="2" defTabSz="1258888" eaLnBrk="1" hangingPunct="1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defRPr/>
            </a:pPr>
            <a:r>
              <a:rPr lang="fr-FR" sz="1600" dirty="0"/>
              <a:t>Un contexte très rural avec une population globale  de l’ordre de </a:t>
            </a:r>
            <a:r>
              <a:rPr lang="fr-FR" sz="1600" b="1" dirty="0"/>
              <a:t>8 120 habitants</a:t>
            </a:r>
            <a:r>
              <a:rPr lang="fr-FR" sz="1600" dirty="0"/>
              <a:t>, soit une moyenne de </a:t>
            </a:r>
            <a:r>
              <a:rPr lang="fr-FR" sz="1600" b="1" dirty="0"/>
              <a:t>310 habitants </a:t>
            </a:r>
            <a:r>
              <a:rPr lang="fr-FR" sz="1600" dirty="0"/>
              <a:t>par commune, avec 16 communes présentant moins de 150 habitants.</a:t>
            </a:r>
          </a:p>
          <a:p>
            <a:pPr marL="0" lvl="2" defTabSz="1258888" eaLnBrk="1" hangingPunct="1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defRPr/>
            </a:pPr>
            <a:r>
              <a:rPr lang="fr-FR" sz="1600" dirty="0"/>
              <a:t>Une commune prédominante en population : ETAIN (3784 habitants).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657C37F0-0A77-47CE-A023-BD04A94A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94209"/>
            <a:ext cx="3910012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66C7CF8-766E-44E4-8DD2-D7BD8E2F1356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0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E453E465-F2D5-4601-AC70-6C23A07FBA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03548" y="6381328"/>
            <a:ext cx="6696075" cy="324036"/>
          </a:xfrm>
        </p:spPr>
        <p:txBody>
          <a:bodyPr/>
          <a:lstStyle/>
          <a:p>
            <a:pPr>
              <a:defRPr/>
            </a:pPr>
            <a:r>
              <a:rPr lang="fr-FR" altLang="fr-FR" sz="1100" dirty="0"/>
              <a:t>Schéma de transfert des compétences eau potable et assainissement - Lot 1 et 2 - 19/06/2018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4985EB-FD13-4546-979E-590003359515}" type="slidenum">
              <a:rPr lang="fr-FR" altLang="fr-FR" smtClean="0">
                <a:solidFill>
                  <a:schemeClr val="tx1"/>
                </a:solidFill>
              </a:rPr>
              <a:pPr/>
              <a:t>6</a:t>
            </a:fld>
            <a:r>
              <a:rPr lang="fr-FR" altLang="fr-FR" dirty="0">
                <a:solidFill>
                  <a:schemeClr val="tx1"/>
                </a:solidFill>
              </a:rPr>
              <a:t>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68461A-BA33-4012-81CF-DEC8B515D5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916" y="258003"/>
            <a:ext cx="770485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3. Eau potable - Répartition des compétences et services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C2D4C4-6231-4A41-AF96-4FC29681E38F}"/>
              </a:ext>
            </a:extLst>
          </p:cNvPr>
          <p:cNvSpPr txBox="1"/>
          <p:nvPr/>
        </p:nvSpPr>
        <p:spPr>
          <a:xfrm>
            <a:off x="193852" y="1443596"/>
            <a:ext cx="3929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11 services Eau Potable</a:t>
            </a:r>
          </a:p>
          <a:p>
            <a:endParaRPr lang="fr-FR" dirty="0"/>
          </a:p>
          <a:p>
            <a:r>
              <a:rPr lang="fr-FR" dirty="0">
                <a:latin typeface="Calibri" panose="020F0502020204030204" pitchFamily="34" charset="0"/>
              </a:rPr>
              <a:t>→</a:t>
            </a:r>
            <a:r>
              <a:rPr lang="fr-FR" dirty="0"/>
              <a:t> 5 communes</a:t>
            </a:r>
          </a:p>
          <a:p>
            <a:r>
              <a:rPr lang="fr-FR" dirty="0">
                <a:latin typeface="Calibri" panose="020F0502020204030204" pitchFamily="34" charset="0"/>
              </a:rPr>
              <a:t>→ </a:t>
            </a:r>
            <a:r>
              <a:rPr lang="fr-FR" dirty="0"/>
              <a:t>6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/>
              <a:t>syndicats</a:t>
            </a:r>
          </a:p>
        </p:txBody>
      </p:sp>
      <p:pic>
        <p:nvPicPr>
          <p:cNvPr id="12" name="Image 11" descr="P:\Projets\FR_55\CC_PAYS_ETAIN\17CAE052\_Technique\DAO\SIG\ArcGIS\Images_sortie\17CAE052_SIG_CC-ETAIN_AEP.jpg">
            <a:extLst>
              <a:ext uri="{FF2B5EF4-FFF2-40B4-BE49-F238E27FC236}">
                <a16:creationId xmlns:a16="http://schemas.microsoft.com/office/drawing/2014/main" id="{FF096DC3-3FE7-404A-8A4A-A31E0B6A5B2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355" y="1102569"/>
            <a:ext cx="5329659" cy="4085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5243ED0E-FC21-46EB-BC4A-C0E1EA387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3785"/>
              </p:ext>
            </p:extLst>
          </p:nvPr>
        </p:nvGraphicFramePr>
        <p:xfrm>
          <a:off x="340310" y="2852936"/>
          <a:ext cx="3221782" cy="3036176"/>
        </p:xfrm>
        <a:graphic>
          <a:graphicData uri="http://schemas.openxmlformats.org/drawingml/2006/table">
            <a:tbl>
              <a:tblPr/>
              <a:tblGrid>
                <a:gridCol w="1225796">
                  <a:extLst>
                    <a:ext uri="{9D8B030D-6E8A-4147-A177-3AD203B41FA5}">
                      <a16:colId xmlns:a16="http://schemas.microsoft.com/office/drawing/2014/main" val="4230487285"/>
                    </a:ext>
                  </a:extLst>
                </a:gridCol>
                <a:gridCol w="509844">
                  <a:extLst>
                    <a:ext uri="{9D8B030D-6E8A-4147-A177-3AD203B41FA5}">
                      <a16:colId xmlns:a16="http://schemas.microsoft.com/office/drawing/2014/main" val="2065316802"/>
                    </a:ext>
                  </a:extLst>
                </a:gridCol>
                <a:gridCol w="748495">
                  <a:extLst>
                    <a:ext uri="{9D8B030D-6E8A-4147-A177-3AD203B41FA5}">
                      <a16:colId xmlns:a16="http://schemas.microsoft.com/office/drawing/2014/main" val="3103230819"/>
                    </a:ext>
                  </a:extLst>
                </a:gridCol>
                <a:gridCol w="737647">
                  <a:extLst>
                    <a:ext uri="{9D8B030D-6E8A-4147-A177-3AD203B41FA5}">
                      <a16:colId xmlns:a16="http://schemas.microsoft.com/office/drawing/2014/main" val="3132728138"/>
                    </a:ext>
                  </a:extLst>
                </a:gridCol>
              </a:tblGrid>
              <a:tr h="3563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Entités compétentes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 de gestion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communes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la population CCPE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277320"/>
                  </a:ext>
                </a:extLst>
              </a:tr>
              <a:tr h="1234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 CHATILLON-BLANZÉE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Régie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486718"/>
                  </a:ext>
                </a:extLst>
              </a:tr>
              <a:tr h="1234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 DIEPPE-DAMLOUP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Régie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22395"/>
                  </a:ext>
                </a:extLst>
              </a:tr>
              <a:tr h="1234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 GINCREY-MAUCOURT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Régie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345439"/>
                  </a:ext>
                </a:extLst>
              </a:tr>
              <a:tr h="1301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 de la Région d’HERMÉVILLE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Régie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702895"/>
                  </a:ext>
                </a:extLst>
              </a:tr>
              <a:tr h="1234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 LAFFON DE LADEBAT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Régie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802779"/>
                  </a:ext>
                </a:extLst>
              </a:tr>
              <a:tr h="1234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 PIENNES (54)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Régie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529467"/>
                  </a:ext>
                </a:extLst>
              </a:tr>
              <a:tr h="1234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Communes</a:t>
                      </a:r>
                    </a:p>
                  </a:txBody>
                  <a:tcPr marL="96151" marR="96151" marT="48076" marB="480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2701"/>
                  </a:ext>
                </a:extLst>
              </a:tr>
              <a:tr h="1234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Régie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430622"/>
                  </a:ext>
                </a:extLst>
              </a:tr>
              <a:tr h="1832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96151" marR="96151" marT="48076" marB="480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0016" marR="10016" marT="10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9471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760EBA4-6668-4E98-A541-DA6BD904E35D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47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E453E465-F2D5-4601-AC70-6C23A07FBA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03548" y="6381328"/>
            <a:ext cx="6696075" cy="324036"/>
          </a:xfrm>
        </p:spPr>
        <p:txBody>
          <a:bodyPr/>
          <a:lstStyle/>
          <a:p>
            <a:pPr>
              <a:defRPr/>
            </a:pPr>
            <a:r>
              <a:rPr lang="fr-FR" altLang="fr-FR" sz="1100" dirty="0"/>
              <a:t>Schéma de transfert des compétences eau potable et assainissement - Lot 1 et 2 - 19/06/2018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4985EB-FD13-4546-979E-590003359515}" type="slidenum">
              <a:rPr lang="fr-FR" altLang="fr-FR" smtClean="0">
                <a:solidFill>
                  <a:schemeClr val="tx1"/>
                </a:solidFill>
              </a:rPr>
              <a:pPr/>
              <a:t>7</a:t>
            </a:fld>
            <a:r>
              <a:rPr lang="fr-FR" altLang="fr-FR" dirty="0">
                <a:solidFill>
                  <a:schemeClr val="tx1"/>
                </a:solidFill>
              </a:rPr>
              <a:t> I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1BB3FDE2-BB44-4E8A-9F82-F0B876906D09}"/>
              </a:ext>
            </a:extLst>
          </p:cNvPr>
          <p:cNvSpPr txBox="1">
            <a:spLocks/>
          </p:cNvSpPr>
          <p:nvPr/>
        </p:nvSpPr>
        <p:spPr>
          <a:xfrm>
            <a:off x="503548" y="6381328"/>
            <a:ext cx="6696075" cy="324036"/>
          </a:xfrm>
          <a:prstGeom prst="rect">
            <a:avLst/>
          </a:prstGeom>
          <a:ln/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/>
              <a:t>Schéma de transfert des compétences eau potable et assainissement - Lot 1 et 2 - 19/06/2018</a:t>
            </a:r>
            <a:endParaRPr lang="fr-FR" altLang="fr-FR" sz="11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41DDB8D-9468-459B-ADCD-DCA28899A0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770485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4. Le service communal d’Eau potable – Commune d’Eix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0155834-9722-4D5E-93E3-D08B212DCB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08" y="2879699"/>
            <a:ext cx="3520745" cy="30101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0E2B6E-9ABD-419C-B8C8-9C0616B0D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92" y="1124744"/>
            <a:ext cx="5639289" cy="310922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B115CB1-2889-4669-90B3-41CA83DF2C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988" y="4221397"/>
            <a:ext cx="3970062" cy="2236804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3128CB-4064-471B-AB7C-68C8703BBD51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1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 bwMode="auto">
          <a:xfrm>
            <a:off x="-13587" y="1520788"/>
            <a:ext cx="9144000" cy="31428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10000"/>
              </a:lnSpc>
            </a:pPr>
            <a:endParaRPr lang="fr-FR" sz="1350" dirty="0">
              <a:latin typeface="Calibri Light" pitchFamily="34" charset="0"/>
            </a:endParaRPr>
          </a:p>
          <a:p>
            <a:pPr marL="257175" indent="-257175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LES TARIFS SUR LE TERRITOIRE DE LA COMMUNE D’EIX SONT DE :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fr-FR" sz="1650" dirty="0">
                <a:latin typeface="Calibri Light" pitchFamily="34" charset="0"/>
              </a:rPr>
              <a:t> </a:t>
            </a:r>
            <a:r>
              <a:rPr lang="fr-FR" sz="2100" dirty="0">
                <a:solidFill>
                  <a:srgbClr val="FF0000"/>
                </a:solidFill>
                <a:latin typeface="Calibri Light" pitchFamily="34" charset="0"/>
              </a:rPr>
              <a:t>2,40 € TTC/M3</a:t>
            </a:r>
            <a:r>
              <a:rPr lang="fr-FR" sz="1650" dirty="0">
                <a:latin typeface="Calibri Light" pitchFamily="34" charset="0"/>
              </a:rPr>
              <a:t> (TRANCHE DE 0 À 120M3)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fr-FR" sz="1650" i="1" dirty="0">
                <a:latin typeface="Calibri Light" pitchFamily="34" charset="0"/>
              </a:rPr>
              <a:t>TAXE POLLUTION (agence de l’eau Rhin/ Meuse ) : </a:t>
            </a:r>
            <a:r>
              <a:rPr lang="fr-FR" sz="1650" i="1" u="sng" dirty="0">
                <a:latin typeface="Calibri Light" pitchFamily="34" charset="0"/>
              </a:rPr>
              <a:t>0,35 € TTC/M3 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fr-FR" sz="1650" dirty="0">
                <a:latin typeface="Calibri Light" pitchFamily="34" charset="0"/>
              </a:rPr>
              <a:t>ABONNEMENT COMPTEUR : </a:t>
            </a:r>
            <a:r>
              <a:rPr lang="fr-FR" sz="2100" dirty="0">
                <a:solidFill>
                  <a:srgbClr val="FF0000"/>
                </a:solidFill>
                <a:latin typeface="Calibri Light" pitchFamily="34" charset="0"/>
              </a:rPr>
              <a:t>85 € TTC / AN</a:t>
            </a:r>
            <a:r>
              <a:rPr lang="fr-FR" sz="1650" dirty="0">
                <a:latin typeface="Calibri Light" pitchFamily="34" charset="0"/>
              </a:rPr>
              <a:t> (DIAMÈTRE 15MM)</a:t>
            </a:r>
          </a:p>
          <a:p>
            <a:pPr marL="600075" lvl="1" indent="-257175" eaLnBrk="1" hangingPunct="1">
              <a:buFont typeface="Arial" panose="020B0604020202020204" pitchFamily="34" charset="0"/>
              <a:buChar char="•"/>
            </a:pPr>
            <a:r>
              <a:rPr lang="fr-FR" sz="1650" dirty="0">
                <a:solidFill>
                  <a:srgbClr val="FF0000"/>
                </a:solidFill>
                <a:latin typeface="Calibri Light" pitchFamily="34" charset="0"/>
              </a:rPr>
              <a:t>PAS DE TVA </a:t>
            </a:r>
            <a:endParaRPr lang="fr-FR" sz="1650" u="sng" dirty="0">
              <a:solidFill>
                <a:srgbClr val="FF0000"/>
              </a:solidFill>
              <a:latin typeface="Calibri Light" pitchFamily="34" charset="0"/>
            </a:endParaRPr>
          </a:p>
          <a:p>
            <a:pPr marL="257175" indent="-257175" algn="l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UN MONTANT DE </a:t>
            </a:r>
            <a:r>
              <a:rPr lang="fr-FR" sz="2100" b="1" dirty="0">
                <a:solidFill>
                  <a:srgbClr val="FF0000"/>
                </a:solidFill>
                <a:latin typeface="Calibri Light" pitchFamily="34" charset="0"/>
              </a:rPr>
              <a:t>415 € TTC pour 120 M3</a:t>
            </a:r>
            <a:r>
              <a:rPr lang="fr-FR" b="1" dirty="0">
                <a:latin typeface="Calibri Light" pitchFamily="34" charset="0"/>
              </a:rPr>
              <a:t> DE CONSOMMATION (ABONNEMENT, EAU ET TAXE), SOIT 3</a:t>
            </a:r>
            <a:r>
              <a:rPr lang="fr-FR" b="1" u="sng" dirty="0">
                <a:latin typeface="Calibri Light" pitchFamily="34" charset="0"/>
              </a:rPr>
              <a:t>,45 € TTC/M3</a:t>
            </a:r>
            <a:r>
              <a:rPr lang="fr-FR" b="1" dirty="0">
                <a:latin typeface="Calibri Light" pitchFamily="34" charset="0"/>
              </a:rPr>
              <a:t> </a:t>
            </a:r>
          </a:p>
          <a:p>
            <a:pPr marL="257175" indent="-257175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itchFamily="34" charset="0"/>
              </a:rPr>
              <a:t>La commune d’EIX prend à sa charge, par le budget général, la taxe prélèvement d’un montant moyen annuel de l’ordre de 1 050 € TTC.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B80BDB4-2D42-4B12-A803-94A08B75AF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770485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4. Le service communal d’Eau potable – Commune d’Eix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865D386-B0A8-4C3A-BC81-A6D542E95AE7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69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9042105-CAB9-4581-81C6-4338327CBA17}"/>
              </a:ext>
            </a:extLst>
          </p:cNvPr>
          <p:cNvSpPr txBox="1">
            <a:spLocks/>
          </p:cNvSpPr>
          <p:nvPr/>
        </p:nvSpPr>
        <p:spPr bwMode="auto">
          <a:xfrm>
            <a:off x="161640" y="1227778"/>
            <a:ext cx="8694836" cy="5143500"/>
          </a:xfrm>
          <a:prstGeom prst="rect">
            <a:avLst/>
          </a:prstGeo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2400" b="1" u="sng" dirty="0">
                <a:solidFill>
                  <a:srgbClr val="0070C0"/>
                </a:solidFill>
                <a:latin typeface="Calibri Light" pitchFamily="34" charset="0"/>
              </a:rPr>
              <a:t>LE SIELL : SES COMPÉTENCES ET SON MODE DE GESTION</a:t>
            </a:r>
            <a:endParaRPr lang="fr-FR" sz="2400" b="1" u="sng" dirty="0">
              <a:latin typeface="Calibri Light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1100" u="sng" dirty="0">
              <a:solidFill>
                <a:srgbClr val="0070C0"/>
              </a:solidFill>
              <a:latin typeface="Calibri Light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b="1" u="sng" dirty="0">
                <a:solidFill>
                  <a:srgbClr val="0070C0"/>
                </a:solidFill>
                <a:latin typeface="Calibri Light" pitchFamily="34" charset="0"/>
              </a:rPr>
              <a:t>SES COMPÉTENCES</a:t>
            </a:r>
          </a:p>
          <a:p>
            <a:pPr algn="just" fontAlgn="auto">
              <a:spcAft>
                <a:spcPts val="0"/>
              </a:spcAft>
            </a:pPr>
            <a:endParaRPr lang="fr-FR" sz="750" dirty="0">
              <a:latin typeface="Calibri Light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1800" dirty="0">
                <a:latin typeface="Calibri Light" pitchFamily="34" charset="0"/>
              </a:rPr>
              <a:t>LE SIELL, EST UN ÉTABLISSEMENT PUBLIC INTERCOMMUNAL CONSTITUÉ, AU 1</a:t>
            </a:r>
            <a:r>
              <a:rPr lang="fr-FR" sz="1800" baseline="30000" dirty="0">
                <a:latin typeface="Calibri Light" pitchFamily="34" charset="0"/>
              </a:rPr>
              <a:t>er</a:t>
            </a:r>
            <a:r>
              <a:rPr lang="fr-FR" sz="1800" dirty="0">
                <a:latin typeface="Calibri Light" pitchFamily="34" charset="0"/>
              </a:rPr>
              <a:t> JANVIER 2019, DE </a:t>
            </a:r>
            <a:r>
              <a:rPr lang="fr-FR" sz="1800" dirty="0">
                <a:solidFill>
                  <a:srgbClr val="FF0000"/>
                </a:solidFill>
                <a:latin typeface="Calibri Light" pitchFamily="34" charset="0"/>
              </a:rPr>
              <a:t>51 COMMUNES MEUSIENNES</a:t>
            </a:r>
            <a:r>
              <a:rPr lang="fr-FR" sz="1800" dirty="0">
                <a:latin typeface="Calibri Light" pitchFamily="34" charset="0"/>
              </a:rPr>
              <a:t> </a:t>
            </a:r>
            <a:r>
              <a:rPr lang="fr-FR" sz="1800" dirty="0">
                <a:solidFill>
                  <a:schemeClr val="accent5"/>
                </a:solidFill>
                <a:latin typeface="Calibri Light" pitchFamily="34" charset="0"/>
              </a:rPr>
              <a:t>ET 2 COMMUNES MEURTHE ET MOSELLANES. </a:t>
            </a:r>
            <a:r>
              <a:rPr lang="fr-FR" sz="1800" dirty="0">
                <a:solidFill>
                  <a:srgbClr val="7030A0"/>
                </a:solidFill>
                <a:latin typeface="Calibri Light" pitchFamily="34" charset="0"/>
              </a:rPr>
              <a:t>(71 villages)</a:t>
            </a:r>
          </a:p>
          <a:p>
            <a:pPr algn="just" fontAlgn="auto">
              <a:spcAft>
                <a:spcPts val="0"/>
              </a:spcAft>
            </a:pPr>
            <a:endParaRPr lang="fr-FR" sz="1800" dirty="0">
              <a:latin typeface="Calibri Light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1800" dirty="0">
                <a:latin typeface="Calibri Light" pitchFamily="34" charset="0"/>
              </a:rPr>
              <a:t>LE SIELL EST COMPÉTENT DEPUIS LE 10 OCTOBRE </a:t>
            </a:r>
            <a:r>
              <a:rPr lang="fr-FR" sz="1800" dirty="0">
                <a:solidFill>
                  <a:srgbClr val="FF0000"/>
                </a:solidFill>
                <a:latin typeface="Calibri Light" pitchFamily="34" charset="0"/>
              </a:rPr>
              <a:t>1947</a:t>
            </a:r>
            <a:r>
              <a:rPr lang="fr-FR" sz="1800" dirty="0">
                <a:latin typeface="Calibri Light" pitchFamily="34" charset="0"/>
              </a:rPr>
              <a:t>, DATE DE SA CRÉATION, POUR:</a:t>
            </a:r>
          </a:p>
          <a:p>
            <a:pPr algn="just" fontAlgn="auto">
              <a:spcAft>
                <a:spcPts val="0"/>
              </a:spcAft>
            </a:pPr>
            <a:endParaRPr lang="fr-FR" sz="1800" dirty="0">
              <a:latin typeface="Calibri Light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dirty="0">
                <a:latin typeface="Calibri Light" pitchFamily="34" charset="0"/>
              </a:rPr>
              <a:t> la PRODUCTION PAR CAPTAGE ou POMPAGE,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dirty="0">
                <a:latin typeface="Calibri Light" pitchFamily="34" charset="0"/>
              </a:rPr>
              <a:t> la PROTECTION des POINTS de PRÉLÈVEMENT,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dirty="0">
                <a:latin typeface="Calibri Light" pitchFamily="34" charset="0"/>
              </a:rPr>
              <a:t> le TRAITEMENT,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dirty="0">
                <a:latin typeface="Calibri Light" pitchFamily="34" charset="0"/>
              </a:rPr>
              <a:t> le TRANSPORT,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dirty="0">
                <a:latin typeface="Calibri Light" pitchFamily="34" charset="0"/>
              </a:rPr>
              <a:t> le STOCKAGE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dirty="0">
                <a:latin typeface="Calibri Light" pitchFamily="34" charset="0"/>
              </a:rPr>
              <a:t> la DISTRIBUTION 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E453E465-F2D5-4601-AC70-6C23A07FBA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03548" y="6381328"/>
            <a:ext cx="6696075" cy="324036"/>
          </a:xfrm>
        </p:spPr>
        <p:txBody>
          <a:bodyPr/>
          <a:lstStyle/>
          <a:p>
            <a:pPr>
              <a:defRPr/>
            </a:pPr>
            <a:r>
              <a:rPr lang="fr-FR" altLang="fr-FR" sz="1100" dirty="0"/>
              <a:t>Schéma de transfert des compétences eau potable et assainissement - Lot 1 et 2 - 19/06/2018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4985EB-FD13-4546-979E-590003359515}" type="slidenum">
              <a:rPr lang="fr-FR" altLang="fr-FR" smtClean="0">
                <a:solidFill>
                  <a:schemeClr val="tx1"/>
                </a:solidFill>
              </a:rPr>
              <a:pPr/>
              <a:t>9</a:t>
            </a:fld>
            <a:r>
              <a:rPr lang="fr-FR" altLang="fr-FR" dirty="0">
                <a:solidFill>
                  <a:schemeClr val="tx1"/>
                </a:solidFill>
              </a:rPr>
              <a:t> I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1BB3FDE2-BB44-4E8A-9F82-F0B876906D09}"/>
              </a:ext>
            </a:extLst>
          </p:cNvPr>
          <p:cNvSpPr txBox="1">
            <a:spLocks/>
          </p:cNvSpPr>
          <p:nvPr/>
        </p:nvSpPr>
        <p:spPr>
          <a:xfrm>
            <a:off x="503548" y="6381328"/>
            <a:ext cx="6696075" cy="324036"/>
          </a:xfrm>
          <a:prstGeom prst="rect">
            <a:avLst/>
          </a:prstGeom>
          <a:ln/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/>
              <a:t>Schéma de transfert des compétences eau potable et assainissement - Lot 1 et 2 - 19/06/2018</a:t>
            </a:r>
            <a:endParaRPr lang="fr-FR" altLang="fr-FR" sz="11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41DDB8D-9468-459B-ADCD-DCA28899A0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106" y="275163"/>
            <a:ext cx="851437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300"/>
              </a:spcAft>
              <a:defRPr/>
            </a:pPr>
            <a:r>
              <a:rPr lang="fr-FR" altLang="fr-FR" sz="2200" dirty="0">
                <a:solidFill>
                  <a:schemeClr val="tx1"/>
                </a:solidFill>
              </a:rPr>
              <a:t>5. Le Service Intercommunal des Eaux Laffon de Ladebat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817B126-6FB3-4614-B7BC-C0380D2B2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078" y="1217306"/>
            <a:ext cx="1014793" cy="1154205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0B869170-7365-4DED-B25E-719F5E45DCF2}"/>
              </a:ext>
            </a:extLst>
          </p:cNvPr>
          <p:cNvGrpSpPr>
            <a:grpSpLocks/>
          </p:cNvGrpSpPr>
          <p:nvPr/>
        </p:nvGrpSpPr>
        <p:grpSpPr bwMode="auto">
          <a:xfrm>
            <a:off x="4968044" y="4185084"/>
            <a:ext cx="3618422" cy="1836203"/>
            <a:chOff x="3432" y="2387"/>
            <a:chExt cx="4037" cy="1769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19CBCADF-F24F-47D1-A06D-9C9EB96FA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2387"/>
              <a:ext cx="317" cy="1769"/>
            </a:xfrm>
            <a:prstGeom prst="rightBrace">
              <a:avLst>
                <a:gd name="adj1" fmla="val 46504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261BE338-440C-48C2-B1EC-79537A93A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6" y="2795"/>
              <a:ext cx="3493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500" b="1" dirty="0">
                  <a:latin typeface="Calibri Light" pitchFamily="34" charset="0"/>
                </a:rPr>
                <a:t>C’est un</a:t>
              </a:r>
            </a:p>
            <a:p>
              <a:pPr algn="ctr"/>
              <a:r>
                <a:rPr lang="fr-FR" sz="2100" b="1" dirty="0">
                  <a:solidFill>
                    <a:srgbClr val="FF0000"/>
                  </a:solidFill>
                  <a:latin typeface="Calibri Light" pitchFamily="34" charset="0"/>
                </a:rPr>
                <a:t>SERVICE PUBLIC D’EAU POTABLE COMPLET</a:t>
              </a:r>
            </a:p>
            <a:p>
              <a:pPr algn="ctr"/>
              <a:r>
                <a:rPr lang="fr-FR" sz="1500" b="1" dirty="0">
                  <a:latin typeface="Calibri Light" pitchFamily="34" charset="0"/>
                </a:rPr>
                <a:t>au titre de l’article L.2224-7 du CGCT</a:t>
              </a:r>
            </a:p>
          </p:txBody>
        </p: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2BF9CEA-B765-4A96-8EE6-4F5BA275507F}"/>
              </a:ext>
            </a:extLst>
          </p:cNvPr>
          <p:cNvCxnSpPr>
            <a:cxnSpLocks/>
          </p:cNvCxnSpPr>
          <p:nvPr/>
        </p:nvCxnSpPr>
        <p:spPr>
          <a:xfrm flipH="1">
            <a:off x="1" y="985838"/>
            <a:ext cx="8280411" cy="0"/>
          </a:xfrm>
          <a:prstGeom prst="line">
            <a:avLst/>
          </a:prstGeom>
          <a:ln w="1936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162791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_3">
  <a:themeElements>
    <a:clrScheme name="Couverture_3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uverture_3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3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et contenu">
  <a:themeElements>
    <a:clrScheme name="Titre et contenu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 - 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 et contenu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16704</TotalTime>
  <Words>1982</Words>
  <Application>Microsoft Office PowerPoint</Application>
  <PresentationFormat>Affichage à l'écran (4:3)</PresentationFormat>
  <Paragraphs>257</Paragraphs>
  <Slides>24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Tw Cen MT</vt:lpstr>
      <vt:lpstr>Wingdings</vt:lpstr>
      <vt:lpstr>Wingdings 3</vt:lpstr>
      <vt:lpstr>Couverture_3</vt:lpstr>
      <vt:lpstr>Titre et contenu</vt:lpstr>
      <vt:lpstr>Thème Office</vt:lpstr>
      <vt:lpstr>1_Thème Office</vt:lpstr>
      <vt:lpstr>Feuille de calcul Microsoft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ORGANIGRAMME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SUEZ</Manager>
  <Company>SUEZ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SUEZ</dc:title>
  <dc:subject>SUEZ</dc:subject>
  <dc:creator>SUEZ</dc:creator>
  <cp:lastModifiedBy>Sébastien HERGOTT</cp:lastModifiedBy>
  <cp:revision>1377</cp:revision>
  <dcterms:created xsi:type="dcterms:W3CDTF">2014-01-24T09:16:26Z</dcterms:created>
  <dcterms:modified xsi:type="dcterms:W3CDTF">2019-11-13T17:10:45Z</dcterms:modified>
</cp:coreProperties>
</file>